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5"/>
  </p:notesMasterIdLst>
  <p:handoutMasterIdLst>
    <p:handoutMasterId r:id="rId26"/>
  </p:handoutMasterIdLst>
  <p:sldIdLst>
    <p:sldId id="256" r:id="rId2"/>
    <p:sldId id="350" r:id="rId3"/>
    <p:sldId id="364" r:id="rId4"/>
    <p:sldId id="356" r:id="rId5"/>
    <p:sldId id="357" r:id="rId6"/>
    <p:sldId id="384" r:id="rId7"/>
    <p:sldId id="378" r:id="rId8"/>
    <p:sldId id="369" r:id="rId9"/>
    <p:sldId id="374" r:id="rId10"/>
    <p:sldId id="375" r:id="rId11"/>
    <p:sldId id="377" r:id="rId12"/>
    <p:sldId id="376" r:id="rId13"/>
    <p:sldId id="371" r:id="rId14"/>
    <p:sldId id="383" r:id="rId15"/>
    <p:sldId id="360" r:id="rId16"/>
    <p:sldId id="361" r:id="rId17"/>
    <p:sldId id="373" r:id="rId18"/>
    <p:sldId id="382" r:id="rId19"/>
    <p:sldId id="362" r:id="rId20"/>
    <p:sldId id="381" r:id="rId21"/>
    <p:sldId id="358" r:id="rId22"/>
    <p:sldId id="359" r:id="rId23"/>
    <p:sldId id="363" r:id="rId24"/>
  </p:sldIdLst>
  <p:sldSz cx="12192000" cy="6858000"/>
  <p:notesSz cx="6954838"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32">
          <p15:clr>
            <a:srgbClr val="A4A3A4"/>
          </p15:clr>
        </p15:guide>
        <p15:guide id="2" pos="219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817"/>
    <a:srgbClr val="02913F"/>
    <a:srgbClr val="FF66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14"/>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2892" y="-84"/>
      </p:cViewPr>
      <p:guideLst>
        <p:guide orient="horz" pos="2932"/>
        <p:guide pos="219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7072"/>
          </a:xfrm>
          <a:prstGeom prst="rect">
            <a:avLst/>
          </a:prstGeom>
        </p:spPr>
        <p:txBody>
          <a:bodyPr vert="horz" lIns="92930" tIns="46465" rIns="92930" bIns="46465" rtlCol="0"/>
          <a:lstStyle>
            <a:lvl1pPr algn="l">
              <a:defRPr sz="1200"/>
            </a:lvl1pPr>
          </a:lstStyle>
          <a:p>
            <a:endParaRPr lang="en-US"/>
          </a:p>
        </p:txBody>
      </p:sp>
      <p:sp>
        <p:nvSpPr>
          <p:cNvPr id="3" name="Date Placeholder 2"/>
          <p:cNvSpPr>
            <a:spLocks noGrp="1"/>
          </p:cNvSpPr>
          <p:nvPr>
            <p:ph type="dt" sz="quarter" idx="1"/>
          </p:nvPr>
        </p:nvSpPr>
        <p:spPr>
          <a:xfrm>
            <a:off x="3939466" y="0"/>
            <a:ext cx="3013763" cy="467072"/>
          </a:xfrm>
          <a:prstGeom prst="rect">
            <a:avLst/>
          </a:prstGeom>
        </p:spPr>
        <p:txBody>
          <a:bodyPr vert="horz" lIns="92930" tIns="46465" rIns="92930" bIns="46465" rtlCol="0"/>
          <a:lstStyle>
            <a:lvl1pPr algn="r">
              <a:defRPr sz="1200"/>
            </a:lvl1pPr>
          </a:lstStyle>
          <a:p>
            <a:fld id="{938537A3-A6F7-4783-BDB6-7DC0BEEEEEC0}" type="datetimeFigureOut">
              <a:rPr lang="en-US" smtClean="0"/>
              <a:t>5/19/2023</a:t>
            </a:fld>
            <a:endParaRPr lang="en-US"/>
          </a:p>
        </p:txBody>
      </p:sp>
      <p:sp>
        <p:nvSpPr>
          <p:cNvPr id="4" name="Footer Placeholder 3"/>
          <p:cNvSpPr>
            <a:spLocks noGrp="1"/>
          </p:cNvSpPr>
          <p:nvPr>
            <p:ph type="ftr" sz="quarter" idx="2"/>
          </p:nvPr>
        </p:nvSpPr>
        <p:spPr>
          <a:xfrm>
            <a:off x="0" y="8842030"/>
            <a:ext cx="3013763" cy="467071"/>
          </a:xfrm>
          <a:prstGeom prst="rect">
            <a:avLst/>
          </a:prstGeom>
        </p:spPr>
        <p:txBody>
          <a:bodyPr vert="horz" lIns="92930" tIns="46465" rIns="92930" bIns="46465" rtlCol="0" anchor="b"/>
          <a:lstStyle>
            <a:lvl1pPr algn="l">
              <a:defRPr sz="1200"/>
            </a:lvl1pPr>
          </a:lstStyle>
          <a:p>
            <a:endParaRPr lang="en-US"/>
          </a:p>
        </p:txBody>
      </p:sp>
      <p:sp>
        <p:nvSpPr>
          <p:cNvPr id="5" name="Slide Number Placeholder 4"/>
          <p:cNvSpPr>
            <a:spLocks noGrp="1"/>
          </p:cNvSpPr>
          <p:nvPr>
            <p:ph type="sldNum" sz="quarter" idx="3"/>
          </p:nvPr>
        </p:nvSpPr>
        <p:spPr>
          <a:xfrm>
            <a:off x="3939466" y="8842030"/>
            <a:ext cx="3013763" cy="467071"/>
          </a:xfrm>
          <a:prstGeom prst="rect">
            <a:avLst/>
          </a:prstGeom>
        </p:spPr>
        <p:txBody>
          <a:bodyPr vert="horz" lIns="92930" tIns="46465" rIns="92930" bIns="46465" rtlCol="0" anchor="b"/>
          <a:lstStyle>
            <a:lvl1pPr algn="r">
              <a:defRPr sz="1200"/>
            </a:lvl1pPr>
          </a:lstStyle>
          <a:p>
            <a:fld id="{AB61F01D-6436-450D-994C-43E6949FEE88}"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7072"/>
          </a:xfrm>
          <a:prstGeom prst="rect">
            <a:avLst/>
          </a:prstGeom>
        </p:spPr>
        <p:txBody>
          <a:bodyPr vert="horz" lIns="92930" tIns="46465" rIns="92930" bIns="46465" rtlCol="0"/>
          <a:lstStyle>
            <a:lvl1pPr algn="l">
              <a:defRPr sz="1200"/>
            </a:lvl1pPr>
          </a:lstStyle>
          <a:p>
            <a:endParaRPr lang="en-US"/>
          </a:p>
        </p:txBody>
      </p:sp>
      <p:sp>
        <p:nvSpPr>
          <p:cNvPr id="3" name="Date Placeholder 2"/>
          <p:cNvSpPr>
            <a:spLocks noGrp="1"/>
          </p:cNvSpPr>
          <p:nvPr>
            <p:ph type="dt" idx="1"/>
          </p:nvPr>
        </p:nvSpPr>
        <p:spPr>
          <a:xfrm>
            <a:off x="3939466" y="0"/>
            <a:ext cx="3013763" cy="467072"/>
          </a:xfrm>
          <a:prstGeom prst="rect">
            <a:avLst/>
          </a:prstGeom>
        </p:spPr>
        <p:txBody>
          <a:bodyPr vert="horz" lIns="92930" tIns="46465" rIns="92930" bIns="46465" rtlCol="0"/>
          <a:lstStyle>
            <a:lvl1pPr algn="r">
              <a:defRPr sz="1200"/>
            </a:lvl1pPr>
          </a:lstStyle>
          <a:p>
            <a:fld id="{295D91E2-2157-41B9-9656-13242E48E25E}" type="datetimeFigureOut">
              <a:rPr lang="en-US" smtClean="0"/>
              <a:t>5/19/2023</a:t>
            </a:fld>
            <a:endParaRPr lang="en-US"/>
          </a:p>
        </p:txBody>
      </p:sp>
      <p:sp>
        <p:nvSpPr>
          <p:cNvPr id="4" name="Slide Image Placeholder 3"/>
          <p:cNvSpPr>
            <a:spLocks noGrp="1" noRot="1" noChangeAspect="1"/>
          </p:cNvSpPr>
          <p:nvPr>
            <p:ph type="sldImg" idx="2"/>
          </p:nvPr>
        </p:nvSpPr>
        <p:spPr>
          <a:xfrm>
            <a:off x="685800" y="1163638"/>
            <a:ext cx="5583238" cy="3141662"/>
          </a:xfrm>
          <a:prstGeom prst="rect">
            <a:avLst/>
          </a:prstGeom>
          <a:noFill/>
          <a:ln w="12700">
            <a:solidFill>
              <a:prstClr val="black"/>
            </a:solidFill>
          </a:ln>
        </p:spPr>
        <p:txBody>
          <a:bodyPr vert="horz" lIns="92930" tIns="46465" rIns="92930" bIns="46465" rtlCol="0" anchor="ctr"/>
          <a:lstStyle/>
          <a:p>
            <a:endParaRPr lang="en-US"/>
          </a:p>
        </p:txBody>
      </p:sp>
      <p:sp>
        <p:nvSpPr>
          <p:cNvPr id="5" name="Notes Placeholder 4"/>
          <p:cNvSpPr>
            <a:spLocks noGrp="1"/>
          </p:cNvSpPr>
          <p:nvPr>
            <p:ph type="body" sz="quarter" idx="3"/>
          </p:nvPr>
        </p:nvSpPr>
        <p:spPr>
          <a:xfrm>
            <a:off x="695484" y="4480004"/>
            <a:ext cx="5563870" cy="3665458"/>
          </a:xfrm>
          <a:prstGeom prst="rect">
            <a:avLst/>
          </a:prstGeom>
        </p:spPr>
        <p:txBody>
          <a:bodyPr vert="horz" lIns="92930" tIns="46465" rIns="92930" bIns="4646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13763" cy="467071"/>
          </a:xfrm>
          <a:prstGeom prst="rect">
            <a:avLst/>
          </a:prstGeom>
        </p:spPr>
        <p:txBody>
          <a:bodyPr vert="horz" lIns="92930" tIns="46465" rIns="92930" bIns="46465" rtlCol="0" anchor="b"/>
          <a:lstStyle>
            <a:lvl1pPr algn="l">
              <a:defRPr sz="1200"/>
            </a:lvl1pPr>
          </a:lstStyle>
          <a:p>
            <a:endParaRPr lang="en-US"/>
          </a:p>
        </p:txBody>
      </p:sp>
      <p:sp>
        <p:nvSpPr>
          <p:cNvPr id="7" name="Slide Number Placeholder 6"/>
          <p:cNvSpPr>
            <a:spLocks noGrp="1"/>
          </p:cNvSpPr>
          <p:nvPr>
            <p:ph type="sldNum" sz="quarter" idx="5"/>
          </p:nvPr>
        </p:nvSpPr>
        <p:spPr>
          <a:xfrm>
            <a:off x="3939466" y="8842030"/>
            <a:ext cx="3013763" cy="467071"/>
          </a:xfrm>
          <a:prstGeom prst="rect">
            <a:avLst/>
          </a:prstGeom>
        </p:spPr>
        <p:txBody>
          <a:bodyPr vert="horz" lIns="92930" tIns="46465" rIns="92930" bIns="46465" rtlCol="0" anchor="b"/>
          <a:lstStyle>
            <a:lvl1pPr algn="r">
              <a:defRPr sz="1200"/>
            </a:lvl1pPr>
          </a:lstStyle>
          <a:p>
            <a:fld id="{81ED2424-9EC9-4358-8FD4-490518D6AFB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ED2424-9EC9-4358-8FD4-490518D6AFB9}"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60C33BFF-B6BB-4AF2-B32C-98D334C5136F}" type="datetime1">
              <a:rPr lang="en-US" smtClean="0"/>
              <a:t>5/19/2023</a:t>
            </a:fld>
            <a:endParaRPr lang="en-US" dirty="0"/>
          </a:p>
        </p:txBody>
      </p:sp>
      <p:sp>
        <p:nvSpPr>
          <p:cNvPr id="5" name="Footer Placeholder 4"/>
          <p:cNvSpPr>
            <a:spLocks noGrp="1"/>
          </p:cNvSpPr>
          <p:nvPr>
            <p:ph type="ftr" sz="quarter" idx="11"/>
          </p:nvPr>
        </p:nvSpPr>
        <p:spPr/>
        <p:txBody>
          <a:bodyPr/>
          <a:lstStyle/>
          <a:p>
            <a:r>
              <a:rPr lang="en-US" dirty="0"/>
              <a:t>Indira College of Engineering &amp; Management, </a:t>
            </a:r>
            <a:r>
              <a:rPr lang="en-US" dirty="0" err="1"/>
              <a:t>Parandwadi</a:t>
            </a:r>
            <a:endParaRPr lang="en-US" dirty="0"/>
          </a:p>
        </p:txBody>
      </p:sp>
      <p:sp>
        <p:nvSpPr>
          <p:cNvPr id="6" name="Slide Number Placeholder 5"/>
          <p:cNvSpPr>
            <a:spLocks noGrp="1"/>
          </p:cNvSpPr>
          <p:nvPr>
            <p:ph type="sldNum" sz="quarter" idx="12"/>
          </p:nvPr>
        </p:nvSpPr>
        <p:spPr/>
        <p:txBody>
          <a:bodyPr/>
          <a:lstStyle/>
          <a:p>
            <a:fld id="{ACB160E8-E870-46BA-8C3F-B490E99DB9E1}" type="slidenum">
              <a:rPr lang="en-US" smtClean="0"/>
              <a:t>‹#›</a:t>
            </a:fld>
            <a:endParaRPr lang="en-US" dirty="0"/>
          </a:p>
        </p:txBody>
      </p:sp>
      <p:pic>
        <p:nvPicPr>
          <p:cNvPr id="8" name="Picture 7"/>
          <p:cNvPicPr>
            <a:picLocks noChangeAspect="1"/>
          </p:cNvPicPr>
          <p:nvPr userDrawn="1"/>
        </p:nvPicPr>
        <p:blipFill>
          <a:blip r:embed="rId2" cstate="print"/>
          <a:stretch>
            <a:fillRect/>
          </a:stretch>
        </p:blipFill>
        <p:spPr>
          <a:xfrm>
            <a:off x="0" y="0"/>
            <a:ext cx="1524000" cy="1448081"/>
          </a:xfrm>
          <a:prstGeom prst="rect">
            <a:avLst/>
          </a:prstGeom>
        </p:spPr>
      </p:pic>
      <p:sp>
        <p:nvSpPr>
          <p:cNvPr id="19" name="Rectangle 18"/>
          <p:cNvSpPr/>
          <p:nvPr userDrawn="1"/>
        </p:nvSpPr>
        <p:spPr>
          <a:xfrm>
            <a:off x="558800" y="5832132"/>
            <a:ext cx="10985500" cy="68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1598038" y="5992610"/>
            <a:ext cx="9751387" cy="646331"/>
          </a:xfrm>
          <a:prstGeom prst="rect">
            <a:avLst/>
          </a:prstGeom>
        </p:spPr>
        <p:txBody>
          <a:bodyPr wrap="none">
            <a:spAutoFit/>
          </a:bodyPr>
          <a:lstStyle/>
          <a:p>
            <a:r>
              <a:rPr lang="en-US" sz="3600" dirty="0"/>
              <a:t>Indira College of Engineering &amp;Management, Pune</a:t>
            </a:r>
          </a:p>
        </p:txBody>
      </p:sp>
      <p:grpSp>
        <p:nvGrpSpPr>
          <p:cNvPr id="20" name="Group 19"/>
          <p:cNvGrpSpPr/>
          <p:nvPr userDrawn="1"/>
        </p:nvGrpSpPr>
        <p:grpSpPr>
          <a:xfrm>
            <a:off x="846138" y="5838357"/>
            <a:ext cx="10519593" cy="172724"/>
            <a:chOff x="846138" y="6130457"/>
            <a:chExt cx="10519593" cy="172724"/>
          </a:xfrm>
        </p:grpSpPr>
        <p:sp>
          <p:nvSpPr>
            <p:cNvPr id="21" name="Rectangle 20"/>
            <p:cNvSpPr/>
            <p:nvPr/>
          </p:nvSpPr>
          <p:spPr>
            <a:xfrm>
              <a:off x="846907" y="6130457"/>
              <a:ext cx="10515600" cy="91440"/>
            </a:xfrm>
            <a:prstGeom prst="rect">
              <a:avLst/>
            </a:prstGeom>
            <a:solidFill>
              <a:srgbClr val="0291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46138" y="6254136"/>
              <a:ext cx="10517981" cy="49045"/>
            </a:xfrm>
            <a:prstGeom prst="rect">
              <a:avLst/>
            </a:prstGeom>
            <a:solidFill>
              <a:srgbClr val="E678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846138" y="6223270"/>
              <a:ext cx="10519593" cy="18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userDrawn="1"/>
        </p:nvGrpSpPr>
        <p:grpSpPr>
          <a:xfrm>
            <a:off x="3322263" y="3441517"/>
            <a:ext cx="5388667" cy="196204"/>
            <a:chOff x="3322263" y="3441517"/>
            <a:chExt cx="5388667" cy="196204"/>
          </a:xfrm>
        </p:grpSpPr>
        <p:grpSp>
          <p:nvGrpSpPr>
            <p:cNvPr id="11" name="Group 10"/>
            <p:cNvGrpSpPr/>
            <p:nvPr userDrawn="1"/>
          </p:nvGrpSpPr>
          <p:grpSpPr>
            <a:xfrm>
              <a:off x="8528050" y="3441517"/>
              <a:ext cx="182880" cy="182880"/>
              <a:chOff x="11349807" y="6251573"/>
              <a:chExt cx="351692" cy="356616"/>
            </a:xfrm>
          </p:grpSpPr>
          <p:sp>
            <p:nvSpPr>
              <p:cNvPr id="12" name="Oval 11"/>
              <p:cNvSpPr/>
              <p:nvPr userDrawn="1"/>
            </p:nvSpPr>
            <p:spPr>
              <a:xfrm>
                <a:off x="11349807" y="6251573"/>
                <a:ext cx="351692" cy="356616"/>
              </a:xfrm>
              <a:prstGeom prst="ellipse">
                <a:avLst/>
              </a:prstGeom>
              <a:blipFill dpi="0" rotWithShape="1">
                <a:blip r:embed="rId3">
                  <a:alphaModFix amt="75000"/>
                </a:blip>
                <a:srcRect/>
                <a:tile tx="0" ty="0" sx="100000" sy="100000" flip="none" algn="tl"/>
              </a:blipFill>
              <a:ln>
                <a:noFill/>
              </a:ln>
              <a:effectLst>
                <a:outerShdw blurRad="50800" dist="76200" dir="2700000" algn="tl" rotWithShape="0">
                  <a:srgbClr val="00B05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11438785" y="6343013"/>
                <a:ext cx="173736" cy="1737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userDrawn="1"/>
          </p:nvGrpSpPr>
          <p:grpSpPr>
            <a:xfrm>
              <a:off x="3322263" y="3454841"/>
              <a:ext cx="182880" cy="182880"/>
              <a:chOff x="490501" y="6264206"/>
              <a:chExt cx="351692" cy="356616"/>
            </a:xfrm>
          </p:grpSpPr>
          <p:sp>
            <p:nvSpPr>
              <p:cNvPr id="15" name="Oval 14"/>
              <p:cNvSpPr/>
              <p:nvPr userDrawn="1"/>
            </p:nvSpPr>
            <p:spPr>
              <a:xfrm>
                <a:off x="490501" y="6264206"/>
                <a:ext cx="351692" cy="356616"/>
              </a:xfrm>
              <a:prstGeom prst="ellipse">
                <a:avLst/>
              </a:prstGeom>
              <a:blipFill dpi="0" rotWithShape="1">
                <a:blip r:embed="rId3">
                  <a:alphaModFix amt="75000"/>
                </a:blip>
                <a:srcRect/>
                <a:tile tx="0" ty="0" sx="100000" sy="100000" flip="none" algn="tl"/>
              </a:blipFill>
              <a:ln>
                <a:noFill/>
              </a:ln>
              <a:effectLst>
                <a:outerShdw blurRad="50800" dist="76200" dir="8100000" algn="tr" rotWithShape="0">
                  <a:srgbClr val="00B05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userDrawn="1"/>
            </p:nvSpPr>
            <p:spPr>
              <a:xfrm>
                <a:off x="579479" y="6355646"/>
                <a:ext cx="173736" cy="1737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p:cNvPicPr>
              <a:picLocks noChangeAspect="1"/>
            </p:cNvPicPr>
            <p:nvPr userDrawn="1"/>
          </p:nvPicPr>
          <p:blipFill>
            <a:blip r:embed="rId4"/>
            <a:stretch>
              <a:fillRect/>
            </a:stretch>
          </p:blipFill>
          <p:spPr>
            <a:xfrm>
              <a:off x="3496669" y="3508318"/>
              <a:ext cx="5038344" cy="81782"/>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0DD4AD-667F-40E4-9808-7F64AA55750A}"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Management, Parandwadi</a:t>
            </a:r>
          </a:p>
        </p:txBody>
      </p:sp>
      <p:sp>
        <p:nvSpPr>
          <p:cNvPr id="6" name="Slide Number Placeholder 5"/>
          <p:cNvSpPr>
            <a:spLocks noGrp="1"/>
          </p:cNvSpPr>
          <p:nvPr>
            <p:ph type="sldNum" sz="quarter" idx="12"/>
          </p:nvPr>
        </p:nvSpPr>
        <p:spPr/>
        <p:txBody>
          <a:bodyPr/>
          <a:lstStyle/>
          <a:p>
            <a:fld id="{ACB160E8-E870-46BA-8C3F-B490E99DB9E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AC4DC-B657-4EA9-911E-8E90666D7DDC}"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Management, Parandwadi</a:t>
            </a:r>
          </a:p>
        </p:txBody>
      </p:sp>
      <p:sp>
        <p:nvSpPr>
          <p:cNvPr id="6" name="Slide Number Placeholder 5"/>
          <p:cNvSpPr>
            <a:spLocks noGrp="1"/>
          </p:cNvSpPr>
          <p:nvPr>
            <p:ph type="sldNum" sz="quarter" idx="12"/>
          </p:nvPr>
        </p:nvSpPr>
        <p:spPr/>
        <p:txBody>
          <a:bodyPr/>
          <a:lstStyle/>
          <a:p>
            <a:fld id="{ACB160E8-E870-46BA-8C3F-B490E99DB9E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7D8DC8D-F771-4392-B118-C220E83B2BDC}" type="datetime1">
              <a:rPr lang="en-US" smtClean="0"/>
              <a:t>5/19/2023</a:t>
            </a:fld>
            <a:endParaRPr lang="en-US"/>
          </a:p>
        </p:txBody>
      </p:sp>
      <p:sp>
        <p:nvSpPr>
          <p:cNvPr id="5" name="Footer Placeholder 4"/>
          <p:cNvSpPr>
            <a:spLocks noGrp="1"/>
          </p:cNvSpPr>
          <p:nvPr>
            <p:ph type="ftr" sz="quarter" idx="11"/>
          </p:nvPr>
        </p:nvSpPr>
        <p:spPr/>
        <p:txBody>
          <a:bodyPr/>
          <a:lstStyle/>
          <a:p>
            <a:r>
              <a:rPr lang="en-US" dirty="0"/>
              <a:t>Indira College of Engineering &amp; Management, </a:t>
            </a:r>
            <a:r>
              <a:rPr lang="en-US" dirty="0" err="1"/>
              <a:t>Parandwadi</a:t>
            </a:r>
            <a:endParaRPr lang="en-US" dirty="0"/>
          </a:p>
        </p:txBody>
      </p:sp>
      <p:sp>
        <p:nvSpPr>
          <p:cNvPr id="6" name="Slide Number Placeholder 5"/>
          <p:cNvSpPr>
            <a:spLocks noGrp="1"/>
          </p:cNvSpPr>
          <p:nvPr>
            <p:ph type="sldNum" sz="quarter" idx="12"/>
          </p:nvPr>
        </p:nvSpPr>
        <p:spPr/>
        <p:txBody>
          <a:bodyPr/>
          <a:lstStyle/>
          <a:p>
            <a:fld id="{ACB160E8-E870-46BA-8C3F-B490E99DB9E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6F76C9-48E8-4E71-ADA2-31E967BE86D6}" type="datetime1">
              <a:rPr lang="en-US" smtClean="0"/>
              <a:t>5/19/2023</a:t>
            </a:fld>
            <a:endParaRPr lang="en-US"/>
          </a:p>
        </p:txBody>
      </p:sp>
      <p:sp>
        <p:nvSpPr>
          <p:cNvPr id="5" name="Footer Placeholder 4"/>
          <p:cNvSpPr>
            <a:spLocks noGrp="1"/>
          </p:cNvSpPr>
          <p:nvPr>
            <p:ph type="ftr" sz="quarter" idx="11"/>
          </p:nvPr>
        </p:nvSpPr>
        <p:spPr/>
        <p:txBody>
          <a:bodyPr/>
          <a:lstStyle/>
          <a:p>
            <a:r>
              <a:rPr lang="en-US" dirty="0"/>
              <a:t>Indira College of Engineering&amp; Management, </a:t>
            </a:r>
            <a:r>
              <a:rPr lang="en-US" dirty="0" err="1"/>
              <a:t>Parandwadi</a:t>
            </a:r>
            <a:endParaRPr lang="en-US" dirty="0"/>
          </a:p>
        </p:txBody>
      </p:sp>
      <p:sp>
        <p:nvSpPr>
          <p:cNvPr id="6" name="Slide Number Placeholder 5"/>
          <p:cNvSpPr>
            <a:spLocks noGrp="1"/>
          </p:cNvSpPr>
          <p:nvPr>
            <p:ph type="sldNum" sz="quarter" idx="12"/>
          </p:nvPr>
        </p:nvSpPr>
        <p:spPr/>
        <p:txBody>
          <a:bodyPr/>
          <a:lstStyle/>
          <a:p>
            <a:fld id="{ACB160E8-E870-46BA-8C3F-B490E99DB9E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AAB2D7C-4C0D-495E-A2AA-D741D00659F9}" type="datetime1">
              <a:rPr lang="en-US" smtClean="0"/>
              <a:t>5/19/2023</a:t>
            </a:fld>
            <a:endParaRPr lang="en-US"/>
          </a:p>
        </p:txBody>
      </p:sp>
      <p:sp>
        <p:nvSpPr>
          <p:cNvPr id="6" name="Footer Placeholder 5"/>
          <p:cNvSpPr>
            <a:spLocks noGrp="1"/>
          </p:cNvSpPr>
          <p:nvPr>
            <p:ph type="ftr" sz="quarter" idx="11"/>
          </p:nvPr>
        </p:nvSpPr>
        <p:spPr/>
        <p:txBody>
          <a:bodyPr/>
          <a:lstStyle/>
          <a:p>
            <a:r>
              <a:rPr lang="en-US"/>
              <a:t>Indira College of Engineering Management, Parandwadi</a:t>
            </a:r>
          </a:p>
        </p:txBody>
      </p:sp>
      <p:sp>
        <p:nvSpPr>
          <p:cNvPr id="7" name="Slide Number Placeholder 6"/>
          <p:cNvSpPr>
            <a:spLocks noGrp="1"/>
          </p:cNvSpPr>
          <p:nvPr>
            <p:ph type="sldNum" sz="quarter" idx="12"/>
          </p:nvPr>
        </p:nvSpPr>
        <p:spPr/>
        <p:txBody>
          <a:bodyPr/>
          <a:lstStyle/>
          <a:p>
            <a:fld id="{ACB160E8-E870-46BA-8C3F-B490E99DB9E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EB1146F-6F4D-4C02-9716-3A7F512C039E}" type="datetime1">
              <a:rPr lang="en-US" smtClean="0"/>
              <a:t>5/19/2023</a:t>
            </a:fld>
            <a:endParaRPr lang="en-US"/>
          </a:p>
        </p:txBody>
      </p:sp>
      <p:sp>
        <p:nvSpPr>
          <p:cNvPr id="8" name="Footer Placeholder 7"/>
          <p:cNvSpPr>
            <a:spLocks noGrp="1"/>
          </p:cNvSpPr>
          <p:nvPr>
            <p:ph type="ftr" sz="quarter" idx="11"/>
          </p:nvPr>
        </p:nvSpPr>
        <p:spPr/>
        <p:txBody>
          <a:bodyPr/>
          <a:lstStyle/>
          <a:p>
            <a:r>
              <a:rPr lang="en-US"/>
              <a:t>Indira College of Engineering Management, Parandwadi</a:t>
            </a:r>
          </a:p>
        </p:txBody>
      </p:sp>
      <p:sp>
        <p:nvSpPr>
          <p:cNvPr id="9" name="Slide Number Placeholder 8"/>
          <p:cNvSpPr>
            <a:spLocks noGrp="1"/>
          </p:cNvSpPr>
          <p:nvPr>
            <p:ph type="sldNum" sz="quarter" idx="12"/>
          </p:nvPr>
        </p:nvSpPr>
        <p:spPr/>
        <p:txBody>
          <a:bodyPr/>
          <a:lstStyle/>
          <a:p>
            <a:fld id="{ACB160E8-E870-46BA-8C3F-B490E99DB9E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FAD2669-1DBB-47D6-82C5-AF9F56DE18BC}" type="datetime1">
              <a:rPr lang="en-US" smtClean="0"/>
              <a:t>5/19/2023</a:t>
            </a:fld>
            <a:endParaRPr lang="en-US"/>
          </a:p>
        </p:txBody>
      </p:sp>
      <p:sp>
        <p:nvSpPr>
          <p:cNvPr id="4" name="Footer Placeholder 3"/>
          <p:cNvSpPr>
            <a:spLocks noGrp="1"/>
          </p:cNvSpPr>
          <p:nvPr>
            <p:ph type="ftr" sz="quarter" idx="11"/>
          </p:nvPr>
        </p:nvSpPr>
        <p:spPr/>
        <p:txBody>
          <a:bodyPr/>
          <a:lstStyle/>
          <a:p>
            <a:r>
              <a:rPr lang="en-US"/>
              <a:t>Indira College of Engineering Management, Parandwadi</a:t>
            </a:r>
          </a:p>
        </p:txBody>
      </p:sp>
      <p:sp>
        <p:nvSpPr>
          <p:cNvPr id="5" name="Slide Number Placeholder 4"/>
          <p:cNvSpPr>
            <a:spLocks noGrp="1"/>
          </p:cNvSpPr>
          <p:nvPr>
            <p:ph type="sldNum" sz="quarter" idx="12"/>
          </p:nvPr>
        </p:nvSpPr>
        <p:spPr/>
        <p:txBody>
          <a:bodyPr/>
          <a:lstStyle/>
          <a:p>
            <a:fld id="{ACB160E8-E870-46BA-8C3F-B490E99DB9E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033243-97CC-4F9D-821F-4B4FF82122D0}" type="datetime1">
              <a:rPr lang="en-US" smtClean="0"/>
              <a:t>5/19/2023</a:t>
            </a:fld>
            <a:endParaRPr lang="en-US"/>
          </a:p>
        </p:txBody>
      </p:sp>
      <p:sp>
        <p:nvSpPr>
          <p:cNvPr id="3" name="Footer Placeholder 2"/>
          <p:cNvSpPr>
            <a:spLocks noGrp="1"/>
          </p:cNvSpPr>
          <p:nvPr>
            <p:ph type="ftr" sz="quarter" idx="11"/>
          </p:nvPr>
        </p:nvSpPr>
        <p:spPr/>
        <p:txBody>
          <a:bodyPr/>
          <a:lstStyle/>
          <a:p>
            <a:r>
              <a:rPr lang="en-US"/>
              <a:t>Indira College of Engineering Management, Parandwadi</a:t>
            </a:r>
          </a:p>
        </p:txBody>
      </p:sp>
      <p:sp>
        <p:nvSpPr>
          <p:cNvPr id="4" name="Slide Number Placeholder 3"/>
          <p:cNvSpPr>
            <a:spLocks noGrp="1"/>
          </p:cNvSpPr>
          <p:nvPr>
            <p:ph type="sldNum" sz="quarter" idx="12"/>
          </p:nvPr>
        </p:nvSpPr>
        <p:spPr/>
        <p:txBody>
          <a:bodyPr/>
          <a:lstStyle/>
          <a:p>
            <a:fld id="{ACB160E8-E870-46BA-8C3F-B490E99DB9E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0F31FC-283C-4F79-9153-72AD0D3C26A7}" type="datetime1">
              <a:rPr lang="en-US" smtClean="0"/>
              <a:t>5/19/2023</a:t>
            </a:fld>
            <a:endParaRPr lang="en-US"/>
          </a:p>
        </p:txBody>
      </p:sp>
      <p:sp>
        <p:nvSpPr>
          <p:cNvPr id="6" name="Footer Placeholder 5"/>
          <p:cNvSpPr>
            <a:spLocks noGrp="1"/>
          </p:cNvSpPr>
          <p:nvPr>
            <p:ph type="ftr" sz="quarter" idx="11"/>
          </p:nvPr>
        </p:nvSpPr>
        <p:spPr/>
        <p:txBody>
          <a:bodyPr/>
          <a:lstStyle/>
          <a:p>
            <a:r>
              <a:rPr lang="en-US"/>
              <a:t>Indira College of Engineering Management, Parandwadi</a:t>
            </a:r>
          </a:p>
        </p:txBody>
      </p:sp>
      <p:sp>
        <p:nvSpPr>
          <p:cNvPr id="7" name="Slide Number Placeholder 6"/>
          <p:cNvSpPr>
            <a:spLocks noGrp="1"/>
          </p:cNvSpPr>
          <p:nvPr>
            <p:ph type="sldNum" sz="quarter" idx="12"/>
          </p:nvPr>
        </p:nvSpPr>
        <p:spPr/>
        <p:txBody>
          <a:bodyPr/>
          <a:lstStyle/>
          <a:p>
            <a:fld id="{ACB160E8-E870-46BA-8C3F-B490E99DB9E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AD9AE9-4EC3-443A-AC43-79710BE738EF}" type="datetime1">
              <a:rPr lang="en-US" smtClean="0"/>
              <a:t>5/19/2023</a:t>
            </a:fld>
            <a:endParaRPr lang="en-US"/>
          </a:p>
        </p:txBody>
      </p:sp>
      <p:sp>
        <p:nvSpPr>
          <p:cNvPr id="6" name="Footer Placeholder 5"/>
          <p:cNvSpPr>
            <a:spLocks noGrp="1"/>
          </p:cNvSpPr>
          <p:nvPr>
            <p:ph type="ftr" sz="quarter" idx="11"/>
          </p:nvPr>
        </p:nvSpPr>
        <p:spPr/>
        <p:txBody>
          <a:bodyPr/>
          <a:lstStyle/>
          <a:p>
            <a:r>
              <a:rPr lang="en-US"/>
              <a:t>Indira College of Engineering Management, Parandwadi</a:t>
            </a:r>
          </a:p>
        </p:txBody>
      </p:sp>
      <p:sp>
        <p:nvSpPr>
          <p:cNvPr id="7" name="Slide Number Placeholder 6"/>
          <p:cNvSpPr>
            <a:spLocks noGrp="1"/>
          </p:cNvSpPr>
          <p:nvPr>
            <p:ph type="sldNum" sz="quarter" idx="12"/>
          </p:nvPr>
        </p:nvSpPr>
        <p:spPr/>
        <p:txBody>
          <a:bodyPr/>
          <a:lstStyle/>
          <a:p>
            <a:fld id="{ACB160E8-E870-46BA-8C3F-B490E99DB9E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27975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45384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3DB7AA-6460-4546-B88B-12D8ADACDB35}" type="datetime1">
              <a:rPr lang="en-US" smtClean="0"/>
              <a:t>5/19/2023</a:t>
            </a:fld>
            <a:endParaRPr lang="en-US"/>
          </a:p>
        </p:txBody>
      </p:sp>
      <p:sp>
        <p:nvSpPr>
          <p:cNvPr id="5" name="Footer Placeholder 4"/>
          <p:cNvSpPr>
            <a:spLocks noGrp="1"/>
          </p:cNvSpPr>
          <p:nvPr>
            <p:ph type="ftr" sz="quarter" idx="3"/>
          </p:nvPr>
        </p:nvSpPr>
        <p:spPr>
          <a:xfrm>
            <a:off x="4038600" y="645384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Indira College of Engineering &amp; Management, </a:t>
            </a:r>
            <a:r>
              <a:rPr lang="en-US" dirty="0" err="1"/>
              <a:t>Parandwadi</a:t>
            </a:r>
            <a:endParaRPr lang="en-US" dirty="0"/>
          </a:p>
        </p:txBody>
      </p:sp>
      <p:sp>
        <p:nvSpPr>
          <p:cNvPr id="6" name="Slide Number Placeholder 5"/>
          <p:cNvSpPr>
            <a:spLocks noGrp="1"/>
          </p:cNvSpPr>
          <p:nvPr>
            <p:ph type="sldNum" sz="quarter" idx="4"/>
          </p:nvPr>
        </p:nvSpPr>
        <p:spPr>
          <a:xfrm>
            <a:off x="8610600" y="645384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160E8-E870-46BA-8C3F-B490E99DB9E1}" type="slidenum">
              <a:rPr lang="en-US" smtClean="0"/>
              <a:t>‹#›</a:t>
            </a:fld>
            <a:endParaRPr lang="en-US"/>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1"/>
            <a:ext cx="842047" cy="800100"/>
          </a:xfrm>
          <a:prstGeom prst="rect">
            <a:avLst/>
          </a:prstGeom>
        </p:spPr>
      </p:pic>
      <p:grpSp>
        <p:nvGrpSpPr>
          <p:cNvPr id="13" name="Group 12"/>
          <p:cNvGrpSpPr/>
          <p:nvPr userDrawn="1"/>
        </p:nvGrpSpPr>
        <p:grpSpPr>
          <a:xfrm>
            <a:off x="846138" y="6285205"/>
            <a:ext cx="10519593" cy="172724"/>
            <a:chOff x="846138" y="6130457"/>
            <a:chExt cx="10519593" cy="172724"/>
          </a:xfrm>
        </p:grpSpPr>
        <p:sp>
          <p:nvSpPr>
            <p:cNvPr id="9" name="Rectangle 8"/>
            <p:cNvSpPr/>
            <p:nvPr/>
          </p:nvSpPr>
          <p:spPr>
            <a:xfrm>
              <a:off x="846907" y="6130457"/>
              <a:ext cx="10515600" cy="91440"/>
            </a:xfrm>
            <a:prstGeom prst="rect">
              <a:avLst/>
            </a:prstGeom>
            <a:solidFill>
              <a:srgbClr val="0291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46138" y="6254136"/>
              <a:ext cx="10517981" cy="49045"/>
            </a:xfrm>
            <a:prstGeom prst="rect">
              <a:avLst/>
            </a:prstGeom>
            <a:solidFill>
              <a:srgbClr val="E678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846138" y="6223270"/>
              <a:ext cx="10519593" cy="18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54201"/>
            <a:ext cx="9144000" cy="1574799"/>
          </a:xfrm>
        </p:spPr>
        <p:txBody>
          <a:bodyPr>
            <a:noAutofit/>
          </a:bodyPr>
          <a:lstStyle/>
          <a:p>
            <a:r>
              <a:rPr lang="en-US" b="1" dirty="0"/>
              <a:t>Suspicious Activity Detection in Hospital</a:t>
            </a:r>
          </a:p>
        </p:txBody>
      </p:sp>
      <p:sp>
        <p:nvSpPr>
          <p:cNvPr id="3" name="Subtitle 2"/>
          <p:cNvSpPr>
            <a:spLocks noGrp="1"/>
          </p:cNvSpPr>
          <p:nvPr>
            <p:ph type="subTitle" idx="1"/>
          </p:nvPr>
        </p:nvSpPr>
        <p:spPr>
          <a:xfrm>
            <a:off x="688932" y="3602037"/>
            <a:ext cx="4217365" cy="2218659"/>
          </a:xfrm>
        </p:spPr>
        <p:txBody>
          <a:bodyPr>
            <a:normAutofit/>
          </a:bodyPr>
          <a:lstStyle/>
          <a:p>
            <a:r>
              <a:rPr lang="en-US" dirty="0"/>
              <a:t> </a:t>
            </a:r>
            <a:r>
              <a:rPr lang="en-US" b="1" dirty="0"/>
              <a:t>Team Members</a:t>
            </a:r>
            <a:r>
              <a:rPr lang="en-US" sz="2200" dirty="0"/>
              <a:t>: </a:t>
            </a:r>
          </a:p>
          <a:p>
            <a:pPr algn="l"/>
            <a:r>
              <a:rPr lang="en-US" sz="2200" dirty="0"/>
              <a:t>1.Mayur Kharmate</a:t>
            </a:r>
          </a:p>
          <a:p>
            <a:pPr algn="l"/>
            <a:r>
              <a:rPr lang="en-US" sz="2200" dirty="0"/>
              <a:t>2. Aniket Uttekar</a:t>
            </a:r>
          </a:p>
          <a:p>
            <a:pPr algn="l"/>
            <a:r>
              <a:rPr lang="en-US" sz="2200" dirty="0"/>
              <a:t>3. Kunal Desai</a:t>
            </a:r>
          </a:p>
          <a:p>
            <a:pPr algn="l"/>
            <a:r>
              <a:rPr lang="en-US" sz="2200" dirty="0"/>
              <a:t>4. Shreyas Kulkarni</a:t>
            </a:r>
          </a:p>
          <a:p>
            <a:pPr algn="l"/>
            <a:endParaRPr lang="en-US" dirty="0"/>
          </a:p>
          <a:p>
            <a:endParaRPr lang="en-US" dirty="0"/>
          </a:p>
        </p:txBody>
      </p:sp>
      <p:sp>
        <p:nvSpPr>
          <p:cNvPr id="4" name="Subtitle 2"/>
          <p:cNvSpPr txBox="1"/>
          <p:nvPr/>
        </p:nvSpPr>
        <p:spPr>
          <a:xfrm>
            <a:off x="8068850" y="3754438"/>
            <a:ext cx="3720027"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 </a:t>
            </a:r>
            <a:r>
              <a:rPr lang="en-US" b="1" dirty="0"/>
              <a:t>Guided by</a:t>
            </a:r>
            <a:r>
              <a:rPr lang="en-US" dirty="0"/>
              <a:t>: </a:t>
            </a:r>
          </a:p>
          <a:p>
            <a:r>
              <a:rPr lang="en-US" dirty="0"/>
              <a:t>Deepali </a:t>
            </a:r>
            <a:r>
              <a:rPr lang="en-US" dirty="0" err="1"/>
              <a:t>Dagale</a:t>
            </a:r>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D8DC8D-F771-4392-B118-C220E83B2BDC}"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p:cNvSpPr>
            <a:spLocks noGrp="1"/>
          </p:cNvSpPr>
          <p:nvPr>
            <p:ph type="sldNum" sz="quarter" idx="12"/>
          </p:nvPr>
        </p:nvSpPr>
        <p:spPr/>
        <p:txBody>
          <a:bodyPr/>
          <a:lstStyle/>
          <a:p>
            <a:fld id="{ACB160E8-E870-46BA-8C3F-B490E99DB9E1}" type="slidenum">
              <a:rPr lang="en-US" smtClean="0"/>
              <a:t>10</a:t>
            </a:fld>
            <a:endParaRPr lang="en-US"/>
          </a:p>
        </p:txBody>
      </p:sp>
      <p:pic>
        <p:nvPicPr>
          <p:cNvPr id="59768661" name="Picture 1" descr="A screenshot of a computer&#10;&#10;Description automatically generated"/>
          <p:cNvPicPr>
            <a:picLocks noChangeAspect="1"/>
          </p:cNvPicPr>
          <p:nvPr/>
        </p:nvPicPr>
        <p:blipFill>
          <a:blip r:embed="rId2"/>
          <a:stretch>
            <a:fillRect/>
          </a:stretch>
        </p:blipFill>
        <p:spPr>
          <a:xfrm>
            <a:off x="1788795" y="1006475"/>
            <a:ext cx="8893810" cy="50025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D8DC8D-F771-4392-B118-C220E83B2BDC}"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p:cNvSpPr>
            <a:spLocks noGrp="1"/>
          </p:cNvSpPr>
          <p:nvPr>
            <p:ph type="sldNum" sz="quarter" idx="12"/>
          </p:nvPr>
        </p:nvSpPr>
        <p:spPr/>
        <p:txBody>
          <a:bodyPr/>
          <a:lstStyle/>
          <a:p>
            <a:fld id="{ACB160E8-E870-46BA-8C3F-B490E99DB9E1}" type="slidenum">
              <a:rPr lang="en-US" smtClean="0"/>
              <a:t>11</a:t>
            </a:fld>
            <a:endParaRPr lang="en-US"/>
          </a:p>
        </p:txBody>
      </p:sp>
      <p:pic>
        <p:nvPicPr>
          <p:cNvPr id="199181336" name="Picture 1" descr="A screenshot of a computer&#10;&#10;Description automatically generated"/>
          <p:cNvPicPr>
            <a:picLocks noGrp="1" noChangeAspect="1"/>
          </p:cNvPicPr>
          <p:nvPr>
            <p:ph idx="1"/>
          </p:nvPr>
        </p:nvPicPr>
        <p:blipFill>
          <a:blip r:embed="rId2"/>
          <a:stretch>
            <a:fillRect/>
          </a:stretch>
        </p:blipFill>
        <p:spPr>
          <a:xfrm>
            <a:off x="1814195" y="741045"/>
            <a:ext cx="8587740" cy="53644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D8DC8D-F771-4392-B118-C220E83B2BDC}"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p:cNvSpPr>
            <a:spLocks noGrp="1"/>
          </p:cNvSpPr>
          <p:nvPr>
            <p:ph type="sldNum" sz="quarter" idx="12"/>
          </p:nvPr>
        </p:nvSpPr>
        <p:spPr/>
        <p:txBody>
          <a:bodyPr/>
          <a:lstStyle/>
          <a:p>
            <a:fld id="{ACB160E8-E870-46BA-8C3F-B490E99DB9E1}" type="slidenum">
              <a:rPr lang="en-US" smtClean="0"/>
              <a:t>12</a:t>
            </a:fld>
            <a:endParaRPr lang="en-US"/>
          </a:p>
        </p:txBody>
      </p:sp>
      <p:pic>
        <p:nvPicPr>
          <p:cNvPr id="1301478738" name="Picture 1" descr="A computer screen shot of a computer&#10;&#10;Description automatically generated with low confidence"/>
          <p:cNvPicPr>
            <a:picLocks noGrp="1" noChangeAspect="1"/>
          </p:cNvPicPr>
          <p:nvPr>
            <p:ph idx="1"/>
          </p:nvPr>
        </p:nvPicPr>
        <p:blipFill>
          <a:blip r:embed="rId2"/>
          <a:stretch>
            <a:fillRect/>
          </a:stretch>
        </p:blipFill>
        <p:spPr>
          <a:xfrm>
            <a:off x="1675130" y="876300"/>
            <a:ext cx="9095740" cy="52292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D8DC8D-F771-4392-B118-C220E83B2BDC}"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p:cNvSpPr>
            <a:spLocks noGrp="1"/>
          </p:cNvSpPr>
          <p:nvPr>
            <p:ph type="sldNum" sz="quarter" idx="12"/>
          </p:nvPr>
        </p:nvSpPr>
        <p:spPr/>
        <p:txBody>
          <a:bodyPr/>
          <a:lstStyle/>
          <a:p>
            <a:fld id="{ACB160E8-E870-46BA-8C3F-B490E99DB9E1}" type="slidenum">
              <a:rPr lang="en-US" smtClean="0"/>
              <a:t>13</a:t>
            </a:fld>
            <a:endParaRPr lang="en-US"/>
          </a:p>
        </p:txBody>
      </p:sp>
      <p:pic>
        <p:nvPicPr>
          <p:cNvPr id="1887747751" name="Picture 1"/>
          <p:cNvPicPr>
            <a:picLocks noChangeAspect="1"/>
          </p:cNvPicPr>
          <p:nvPr/>
        </p:nvPicPr>
        <p:blipFill>
          <a:blip r:embed="rId2"/>
          <a:stretch>
            <a:fillRect/>
          </a:stretch>
        </p:blipFill>
        <p:spPr>
          <a:xfrm>
            <a:off x="1894840" y="1409065"/>
            <a:ext cx="8401685" cy="47256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D8DC8D-F771-4392-B118-C220E83B2BDC}"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p:cNvSpPr>
            <a:spLocks noGrp="1"/>
          </p:cNvSpPr>
          <p:nvPr>
            <p:ph type="sldNum" sz="quarter" idx="12"/>
          </p:nvPr>
        </p:nvSpPr>
        <p:spPr/>
        <p:txBody>
          <a:bodyPr/>
          <a:lstStyle/>
          <a:p>
            <a:fld id="{ACB160E8-E870-46BA-8C3F-B490E99DB9E1}" type="slidenum">
              <a:rPr lang="en-US" smtClean="0"/>
              <a:t>14</a:t>
            </a:fld>
            <a:endParaRPr lang="en-US"/>
          </a:p>
        </p:txBody>
      </p:sp>
      <p:pic>
        <p:nvPicPr>
          <p:cNvPr id="1887747751"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1895404" y="1158053"/>
            <a:ext cx="8401191" cy="4725670"/>
          </a:xfrm>
          <a:prstGeom prst="rect">
            <a:avLst/>
          </a:prstGeom>
        </p:spPr>
      </p:pic>
    </p:spTree>
    <p:extLst>
      <p:ext uri="{BB962C8B-B14F-4D97-AF65-F5344CB8AC3E}">
        <p14:creationId xmlns:p14="http://schemas.microsoft.com/office/powerpoint/2010/main" val="3985751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lumMod val="95000"/>
                    <a:lumOff val="5000"/>
                  </a:schemeClr>
                </a:solidFill>
              </a:rPr>
              <a:t>Performance Evaluation</a:t>
            </a:r>
            <a:endParaRPr lang="en-US" b="1" dirty="0"/>
          </a:p>
        </p:txBody>
      </p:sp>
      <p:sp>
        <p:nvSpPr>
          <p:cNvPr id="4" name="Date Placeholder 3"/>
          <p:cNvSpPr>
            <a:spLocks noGrp="1"/>
          </p:cNvSpPr>
          <p:nvPr>
            <p:ph type="dt" sz="half" idx="10"/>
          </p:nvPr>
        </p:nvSpPr>
        <p:spPr/>
        <p:txBody>
          <a:bodyPr/>
          <a:lstStyle/>
          <a:p>
            <a:fld id="{17D8DC8D-F771-4392-B118-C220E83B2BDC}"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p:cNvSpPr>
            <a:spLocks noGrp="1"/>
          </p:cNvSpPr>
          <p:nvPr>
            <p:ph type="sldNum" sz="quarter" idx="12"/>
          </p:nvPr>
        </p:nvSpPr>
        <p:spPr/>
        <p:txBody>
          <a:bodyPr/>
          <a:lstStyle/>
          <a:p>
            <a:fld id="{ACB160E8-E870-46BA-8C3F-B490E99DB9E1}" type="slidenum">
              <a:rPr lang="en-US" smtClean="0"/>
              <a:t>15</a:t>
            </a:fld>
            <a:endParaRPr lang="en-US"/>
          </a:p>
        </p:txBody>
      </p:sp>
      <p:sp>
        <p:nvSpPr>
          <p:cNvPr id="8" name="Content Placeholder 7"/>
          <p:cNvSpPr>
            <a:spLocks noGrp="1"/>
          </p:cNvSpPr>
          <p:nvPr>
            <p:ph idx="1"/>
          </p:nvPr>
        </p:nvSpPr>
        <p:spPr/>
        <p:txBody>
          <a:bodyPr>
            <a:normAutofit fontScale="70000" lnSpcReduction="20000"/>
          </a:bodyPr>
          <a:lstStyle/>
          <a:p>
            <a:pPr>
              <a:lnSpc>
                <a:spcPct val="150000"/>
              </a:lnSpc>
            </a:pPr>
            <a:r>
              <a:rPr lang="en-US" dirty="0"/>
              <a:t>VGG-16</a:t>
            </a:r>
            <a:r>
              <a:rPr lang="en-US" sz="2800" dirty="0"/>
              <a:t> :</a:t>
            </a:r>
          </a:p>
          <a:p>
            <a:pPr marL="0" indent="0">
              <a:lnSpc>
                <a:spcPct val="150000"/>
              </a:lnSpc>
              <a:buNone/>
            </a:pPr>
            <a:r>
              <a:rPr lang="en-US" sz="2800" dirty="0"/>
              <a:t>Accuracy = 78.76 %</a:t>
            </a:r>
          </a:p>
          <a:p>
            <a:pPr marL="0" indent="0">
              <a:lnSpc>
                <a:spcPct val="150000"/>
              </a:lnSpc>
              <a:buNone/>
            </a:pPr>
            <a:r>
              <a:rPr lang="en-US" sz="2800" dirty="0"/>
              <a:t>Recall = 90.32 %</a:t>
            </a:r>
          </a:p>
          <a:p>
            <a:pPr marL="0" indent="0">
              <a:lnSpc>
                <a:spcPct val="150000"/>
              </a:lnSpc>
              <a:buNone/>
            </a:pPr>
            <a:r>
              <a:rPr lang="en-US" sz="2800" dirty="0"/>
              <a:t>F1_Score = 91.46 %</a:t>
            </a:r>
          </a:p>
          <a:p>
            <a:pPr>
              <a:lnSpc>
                <a:spcPct val="150000"/>
              </a:lnSpc>
            </a:pPr>
            <a:r>
              <a:rPr lang="en-US" dirty="0"/>
              <a:t>YOLO</a:t>
            </a:r>
            <a:r>
              <a:rPr lang="en-US" sz="2800" dirty="0"/>
              <a:t> :</a:t>
            </a:r>
          </a:p>
          <a:p>
            <a:pPr marL="0" indent="0">
              <a:lnSpc>
                <a:spcPct val="150000"/>
              </a:lnSpc>
              <a:buNone/>
            </a:pPr>
            <a:r>
              <a:rPr lang="en-US" sz="2800" dirty="0"/>
              <a:t>Accuracy = 83.34 %</a:t>
            </a:r>
          </a:p>
          <a:p>
            <a:pPr marL="0" indent="0">
              <a:lnSpc>
                <a:spcPct val="150000"/>
              </a:lnSpc>
              <a:buNone/>
            </a:pPr>
            <a:r>
              <a:rPr lang="en-US" sz="2800" dirty="0"/>
              <a:t>Recall = 96.32%</a:t>
            </a:r>
          </a:p>
          <a:p>
            <a:pPr marL="0" indent="0">
              <a:lnSpc>
                <a:spcPct val="150000"/>
              </a:lnSpc>
              <a:buNone/>
            </a:pPr>
            <a:r>
              <a:rPr lang="en-US" sz="2800" dirty="0"/>
              <a:t>F1_Score = 93.26 %</a:t>
            </a:r>
            <a:endParaRPr lang="en-IN" sz="2800" dirty="0"/>
          </a:p>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lnSpc>
                <a:spcPct val="170000"/>
              </a:lnSpc>
              <a:buNone/>
            </a:pPr>
            <a:r>
              <a:rPr lang="en-US" sz="1800" dirty="0"/>
              <a:t> There are several existing systems for suspicious activity detection in hospitals, and their performance varies depending on the type of system, data used, and evaluation metrics we have compared it with YOLO algorithm.</a:t>
            </a:r>
          </a:p>
          <a:p>
            <a:pPr marL="514350" indent="-514350">
              <a:lnSpc>
                <a:spcPct val="170000"/>
              </a:lnSpc>
              <a:buAutoNum type="arabicPeriod"/>
            </a:pPr>
            <a:r>
              <a:rPr lang="en-US" sz="1800" dirty="0"/>
              <a:t>Suspicious Activity detection using YOLO tends to be more accurate as compared to other activity detection Systems which mostly run using VGG-16 algorithm .</a:t>
            </a:r>
          </a:p>
          <a:p>
            <a:pPr marL="514350" indent="-514350">
              <a:lnSpc>
                <a:spcPct val="170000"/>
              </a:lnSpc>
              <a:buAutoNum type="arabicPeriod"/>
            </a:pPr>
            <a:r>
              <a:rPr lang="en-US" sz="1800" dirty="0"/>
              <a:t>While working with the large input video Suspicious Activity detection using YOLO is more time and cost effective than the systems with VGG-16 algorithm .</a:t>
            </a:r>
          </a:p>
          <a:p>
            <a:pPr marL="514350" indent="-514350">
              <a:lnSpc>
                <a:spcPct val="170000"/>
              </a:lnSpc>
              <a:buAutoNum type="arabicPeriod"/>
            </a:pPr>
            <a:r>
              <a:rPr lang="en-US" sz="1800" dirty="0"/>
              <a:t>The reason most of the Systems use VGG-16 is because its less complex to model as compared to one with YOLO algorithm ..</a:t>
            </a:r>
          </a:p>
        </p:txBody>
      </p:sp>
      <p:sp>
        <p:nvSpPr>
          <p:cNvPr id="4" name="Date Placeholder 3"/>
          <p:cNvSpPr>
            <a:spLocks noGrp="1"/>
          </p:cNvSpPr>
          <p:nvPr>
            <p:ph type="dt" sz="half" idx="10"/>
          </p:nvPr>
        </p:nvSpPr>
        <p:spPr/>
        <p:txBody>
          <a:bodyPr/>
          <a:lstStyle/>
          <a:p>
            <a:fld id="{17D8DC8D-F771-4392-B118-C220E83B2BDC}"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p:cNvSpPr>
            <a:spLocks noGrp="1"/>
          </p:cNvSpPr>
          <p:nvPr>
            <p:ph type="sldNum" sz="quarter" idx="12"/>
          </p:nvPr>
        </p:nvSpPr>
        <p:spPr/>
        <p:txBody>
          <a:bodyPr/>
          <a:lstStyle/>
          <a:p>
            <a:fld id="{ACB160E8-E870-46BA-8C3F-B490E99DB9E1}" type="slidenum">
              <a:rPr lang="en-US" smtClean="0"/>
              <a:t>16</a:t>
            </a:fld>
            <a:endParaRPr lang="en-US"/>
          </a:p>
        </p:txBody>
      </p:sp>
      <p:sp>
        <p:nvSpPr>
          <p:cNvPr id="7" name="Title 1"/>
          <p:cNvSpPr>
            <a:spLocks noGrp="1"/>
          </p:cNvSpPr>
          <p:nvPr>
            <p:ph type="title"/>
          </p:nvPr>
        </p:nvSpPr>
        <p:spPr/>
        <p:txBody>
          <a:bodyPr/>
          <a:lstStyle/>
          <a:p>
            <a:r>
              <a:rPr lang="en-US" b="1" dirty="0">
                <a:solidFill>
                  <a:schemeClr val="tx1">
                    <a:lumMod val="95000"/>
                    <a:lumOff val="5000"/>
                  </a:schemeClr>
                </a:solidFill>
              </a:rPr>
              <a:t>Comparison with existing</a:t>
            </a:r>
            <a:endParaRPr lang="en-US"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D8DC8D-F771-4392-B118-C220E83B2BDC}"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p:cNvSpPr>
            <a:spLocks noGrp="1"/>
          </p:cNvSpPr>
          <p:nvPr>
            <p:ph type="sldNum" sz="quarter" idx="12"/>
          </p:nvPr>
        </p:nvSpPr>
        <p:spPr/>
        <p:txBody>
          <a:bodyPr/>
          <a:lstStyle/>
          <a:p>
            <a:fld id="{ACB160E8-E870-46BA-8C3F-B490E99DB9E1}" type="slidenum">
              <a:rPr lang="en-US" smtClean="0"/>
              <a:t>17</a:t>
            </a:fld>
            <a:endParaRPr lang="en-US"/>
          </a:p>
        </p:txBody>
      </p:sp>
      <p:sp>
        <p:nvSpPr>
          <p:cNvPr id="9" name="TextBox 8"/>
          <p:cNvSpPr txBox="1"/>
          <p:nvPr/>
        </p:nvSpPr>
        <p:spPr>
          <a:xfrm>
            <a:off x="3883742" y="5358581"/>
            <a:ext cx="5938684" cy="646331"/>
          </a:xfrm>
          <a:prstGeom prst="rect">
            <a:avLst/>
          </a:prstGeom>
          <a:noFill/>
        </p:spPr>
        <p:txBody>
          <a:bodyPr wrap="square" rtlCol="0">
            <a:spAutoFit/>
          </a:bodyPr>
          <a:lstStyle/>
          <a:p>
            <a:r>
              <a:rPr lang="en-IN" dirty="0"/>
              <a:t>Fig 2 : Comparison of Accuracy between YOLO and VGG-16 algorithm used system</a:t>
            </a:r>
          </a:p>
        </p:txBody>
      </p:sp>
      <p:pic>
        <p:nvPicPr>
          <p:cNvPr id="7" name="Content Placeholder 6" descr="Picture1"/>
          <p:cNvPicPr>
            <a:picLocks noGrp="1" noChangeAspect="1"/>
          </p:cNvPicPr>
          <p:nvPr>
            <p:ph idx="1"/>
          </p:nvPr>
        </p:nvPicPr>
        <p:blipFill>
          <a:blip r:embed="rId2"/>
          <a:stretch>
            <a:fillRect/>
          </a:stretch>
        </p:blipFill>
        <p:spPr>
          <a:xfrm>
            <a:off x="838200" y="957580"/>
            <a:ext cx="10516235" cy="440118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Validation and Testing</a:t>
            </a:r>
            <a:endParaRPr lang="en-IN" b="1" dirty="0"/>
          </a:p>
        </p:txBody>
      </p:sp>
      <p:sp>
        <p:nvSpPr>
          <p:cNvPr id="3" name="Content Placeholder 2"/>
          <p:cNvSpPr>
            <a:spLocks noGrp="1"/>
          </p:cNvSpPr>
          <p:nvPr>
            <p:ph idx="1"/>
          </p:nvPr>
        </p:nvSpPr>
        <p:spPr>
          <a:xfrm>
            <a:off x="838200" y="1614170"/>
            <a:ext cx="10515600" cy="4491355"/>
          </a:xfrm>
        </p:spPr>
        <p:txBody>
          <a:bodyPr/>
          <a:lstStyle/>
          <a:p>
            <a:r>
              <a:rPr lang="en-US" altLang="en-IN" sz="2000"/>
              <a:t>Verified whether the user is not able to login using login credentials . </a:t>
            </a:r>
          </a:p>
          <a:p>
            <a:r>
              <a:rPr lang="en-US" altLang="en-IN" sz="2000"/>
              <a:t>Verified whether the user is not able to registerwith the existing email or phone number .</a:t>
            </a:r>
          </a:p>
          <a:p>
            <a:r>
              <a:rPr lang="en-US" altLang="en-IN" sz="2000"/>
              <a:t>Verified whether the login details of one user are not accessible to other user</a:t>
            </a:r>
          </a:p>
          <a:p>
            <a:r>
              <a:rPr lang="en-US" altLang="en-IN" sz="2000"/>
              <a:t>Verified that data that is visible to user is completely depends upon the user logged in.</a:t>
            </a:r>
          </a:p>
          <a:p>
            <a:r>
              <a:rPr lang="en-US" altLang="en-IN" sz="2000"/>
              <a:t>Verified whether the JSP pages used changes its content as per user interactions.</a:t>
            </a:r>
          </a:p>
          <a:p>
            <a:r>
              <a:rPr lang="en-US" altLang="en-IN" sz="2000"/>
              <a:t>Verified that after clicking logout, user session is cleared and user is not able to use project again without login.</a:t>
            </a:r>
          </a:p>
          <a:p>
            <a:r>
              <a:rPr lang="en-US" altLang="en-IN" sz="2000"/>
              <a:t>Verified whether the system can accurately detect and classify suspicious activities.</a:t>
            </a:r>
          </a:p>
          <a:p>
            <a:r>
              <a:rPr lang="en-US" altLang="en-IN" sz="2000"/>
              <a:t>Verified system's ability to minimize false positive detections.</a:t>
            </a:r>
          </a:p>
          <a:p>
            <a:r>
              <a:rPr lang="en-US" altLang="en-IN" sz="2000"/>
              <a:t>Verified the integration between project and underlying platform.</a:t>
            </a:r>
          </a:p>
        </p:txBody>
      </p:sp>
      <p:sp>
        <p:nvSpPr>
          <p:cNvPr id="4" name="Date Placeholder 3"/>
          <p:cNvSpPr>
            <a:spLocks noGrp="1"/>
          </p:cNvSpPr>
          <p:nvPr>
            <p:ph type="dt" sz="half" idx="10"/>
          </p:nvPr>
        </p:nvSpPr>
        <p:spPr/>
        <p:txBody>
          <a:bodyPr/>
          <a:lstStyle/>
          <a:p>
            <a:fld id="{17D8DC8D-F771-4392-B118-C220E83B2BDC}"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p:cNvSpPr>
            <a:spLocks noGrp="1"/>
          </p:cNvSpPr>
          <p:nvPr>
            <p:ph type="sldNum" sz="quarter" idx="12"/>
          </p:nvPr>
        </p:nvSpPr>
        <p:spPr/>
        <p:txBody>
          <a:bodyPr/>
          <a:lstStyle/>
          <a:p>
            <a:fld id="{ACB160E8-E870-46BA-8C3F-B490E99DB9E1}"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lumMod val="95000"/>
                    <a:lumOff val="5000"/>
                  </a:schemeClr>
                </a:solidFill>
              </a:rPr>
              <a:t>Publication Status</a:t>
            </a:r>
            <a:endParaRPr lang="en-US" dirty="0"/>
          </a:p>
        </p:txBody>
      </p:sp>
      <p:sp>
        <p:nvSpPr>
          <p:cNvPr id="3" name="Content Placeholder 2"/>
          <p:cNvSpPr>
            <a:spLocks noGrp="1"/>
          </p:cNvSpPr>
          <p:nvPr>
            <p:ph idx="1"/>
          </p:nvPr>
        </p:nvSpPr>
        <p:spPr/>
        <p:txBody>
          <a:bodyPr/>
          <a:lstStyle/>
          <a:p>
            <a:pPr marL="0" indent="0">
              <a:buNone/>
            </a:pPr>
            <a:r>
              <a:rPr lang="en-US" dirty="0"/>
              <a:t>We have decided to publish the paper of the project in ICTACT Journal,</a:t>
            </a:r>
          </a:p>
          <a:p>
            <a:pPr marL="0" indent="0">
              <a:buNone/>
            </a:pPr>
            <a:r>
              <a:rPr lang="en-US" dirty="0"/>
              <a:t>under University Grants Commission (UGC) care. The paper has been</a:t>
            </a:r>
          </a:p>
          <a:p>
            <a:pPr marL="0" indent="0">
              <a:buNone/>
            </a:pPr>
            <a:r>
              <a:rPr lang="en-US" dirty="0"/>
              <a:t>submitted to ICTACT. The approval is still pending.</a:t>
            </a:r>
          </a:p>
        </p:txBody>
      </p:sp>
      <p:sp>
        <p:nvSpPr>
          <p:cNvPr id="4" name="Date Placeholder 3"/>
          <p:cNvSpPr>
            <a:spLocks noGrp="1"/>
          </p:cNvSpPr>
          <p:nvPr>
            <p:ph type="dt" sz="half" idx="10"/>
          </p:nvPr>
        </p:nvSpPr>
        <p:spPr/>
        <p:txBody>
          <a:bodyPr/>
          <a:lstStyle/>
          <a:p>
            <a:fld id="{17D8DC8D-F771-4392-B118-C220E83B2BDC}"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p:cNvSpPr>
            <a:spLocks noGrp="1"/>
          </p:cNvSpPr>
          <p:nvPr>
            <p:ph type="sldNum" sz="quarter" idx="12"/>
          </p:nvPr>
        </p:nvSpPr>
        <p:spPr/>
        <p:txBody>
          <a:bodyPr/>
          <a:lstStyle/>
          <a:p>
            <a:fld id="{ACB160E8-E870-46BA-8C3F-B490E99DB9E1}"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7635"/>
            <a:ext cx="10515600" cy="950108"/>
          </a:xfrm>
          <a:noFill/>
        </p:spPr>
        <p:style>
          <a:lnRef idx="3">
            <a:schemeClr val="lt1"/>
          </a:lnRef>
          <a:fillRef idx="1">
            <a:schemeClr val="accent4"/>
          </a:fillRef>
          <a:effectRef idx="1">
            <a:schemeClr val="accent4"/>
          </a:effectRef>
          <a:fontRef idx="minor">
            <a:schemeClr val="lt1"/>
          </a:fontRef>
        </p:style>
        <p:txBody>
          <a:bodyPr/>
          <a:lstStyle/>
          <a:p>
            <a:r>
              <a:rPr lang="en-US" b="1">
                <a:solidFill>
                  <a:schemeClr val="tx1">
                    <a:lumMod val="95000"/>
                    <a:lumOff val="5000"/>
                  </a:schemeClr>
                </a:solidFill>
              </a:rPr>
              <a:t>Agenda</a:t>
            </a:r>
            <a:endParaRPr lang="en-US" b="1" dirty="0">
              <a:solidFill>
                <a:schemeClr val="tx1">
                  <a:lumMod val="95000"/>
                  <a:lumOff val="5000"/>
                </a:schemeClr>
              </a:solidFill>
            </a:endParaRPr>
          </a:p>
        </p:txBody>
      </p:sp>
      <p:sp>
        <p:nvSpPr>
          <p:cNvPr id="4" name="Date Placeholder 3"/>
          <p:cNvSpPr>
            <a:spLocks noGrp="1"/>
          </p:cNvSpPr>
          <p:nvPr>
            <p:ph type="dt" sz="half" idx="10"/>
          </p:nvPr>
        </p:nvSpPr>
        <p:spPr/>
        <p:txBody>
          <a:bodyPr/>
          <a:lstStyle/>
          <a:p>
            <a:fld id="{17D8DC8D-F771-4392-B118-C220E83B2BDC}"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Management, Parandwadi</a:t>
            </a:r>
          </a:p>
        </p:txBody>
      </p:sp>
      <p:sp>
        <p:nvSpPr>
          <p:cNvPr id="6" name="Slide Number Placeholder 5"/>
          <p:cNvSpPr>
            <a:spLocks noGrp="1"/>
          </p:cNvSpPr>
          <p:nvPr>
            <p:ph type="sldNum" sz="quarter" idx="12"/>
          </p:nvPr>
        </p:nvSpPr>
        <p:spPr/>
        <p:txBody>
          <a:bodyPr/>
          <a:lstStyle/>
          <a:p>
            <a:fld id="{ACB160E8-E870-46BA-8C3F-B490E99DB9E1}" type="slidenum">
              <a:rPr lang="en-US" smtClean="0"/>
              <a:t>2</a:t>
            </a:fld>
            <a:endParaRPr lang="en-US"/>
          </a:p>
        </p:txBody>
      </p:sp>
      <p:sp>
        <p:nvSpPr>
          <p:cNvPr id="3" name="TextBox 2"/>
          <p:cNvSpPr txBox="1"/>
          <p:nvPr/>
        </p:nvSpPr>
        <p:spPr>
          <a:xfrm>
            <a:off x="475989" y="1206676"/>
            <a:ext cx="10747331" cy="5339923"/>
          </a:xfrm>
          <a:prstGeom prst="rect">
            <a:avLst/>
          </a:prstGeom>
          <a:noFill/>
        </p:spPr>
        <p:txBody>
          <a:bodyPr wrap="square" rtlCol="0">
            <a:spAutoFit/>
          </a:bodyPr>
          <a:lstStyle/>
          <a:p>
            <a:pPr>
              <a:lnSpc>
                <a:spcPct val="150000"/>
              </a:lnSpc>
            </a:pPr>
            <a:r>
              <a:rPr lang="en-US" sz="2200" dirty="0"/>
              <a:t>1.Aim</a:t>
            </a:r>
          </a:p>
          <a:p>
            <a:pPr>
              <a:lnSpc>
                <a:spcPct val="150000"/>
              </a:lnSpc>
            </a:pPr>
            <a:r>
              <a:rPr lang="en-US" sz="2200" dirty="0"/>
              <a:t>2.Proposed System</a:t>
            </a:r>
          </a:p>
          <a:p>
            <a:pPr>
              <a:lnSpc>
                <a:spcPct val="150000"/>
              </a:lnSpc>
            </a:pPr>
            <a:r>
              <a:rPr lang="en-US" sz="2200" dirty="0"/>
              <a:t>3.Implementation Execution</a:t>
            </a:r>
          </a:p>
          <a:p>
            <a:pPr>
              <a:lnSpc>
                <a:spcPct val="150000"/>
              </a:lnSpc>
            </a:pPr>
            <a:r>
              <a:rPr lang="en-US" sz="2200" dirty="0"/>
              <a:t>4.Performance Evaluation</a:t>
            </a:r>
          </a:p>
          <a:p>
            <a:pPr>
              <a:lnSpc>
                <a:spcPct val="150000"/>
              </a:lnSpc>
            </a:pPr>
            <a:r>
              <a:rPr lang="en-US" sz="2200" dirty="0"/>
              <a:t>5.Comparision with previous/existing systems</a:t>
            </a:r>
          </a:p>
          <a:p>
            <a:pPr>
              <a:lnSpc>
                <a:spcPct val="150000"/>
              </a:lnSpc>
            </a:pPr>
            <a:r>
              <a:rPr lang="en-US" sz="2200" dirty="0"/>
              <a:t>6.Validation and Testing</a:t>
            </a:r>
          </a:p>
          <a:p>
            <a:pPr>
              <a:lnSpc>
                <a:spcPct val="150000"/>
              </a:lnSpc>
            </a:pPr>
            <a:r>
              <a:rPr lang="en-US" sz="2200" dirty="0"/>
              <a:t>7.Publication Status</a:t>
            </a:r>
          </a:p>
          <a:p>
            <a:pPr>
              <a:lnSpc>
                <a:spcPct val="150000"/>
              </a:lnSpc>
            </a:pPr>
            <a:r>
              <a:rPr lang="en-US" sz="2200" dirty="0"/>
              <a:t>8.Project Report</a:t>
            </a:r>
          </a:p>
          <a:p>
            <a:pPr>
              <a:lnSpc>
                <a:spcPct val="150000"/>
              </a:lnSpc>
            </a:pPr>
            <a:r>
              <a:rPr lang="en-US" sz="2200" dirty="0"/>
              <a:t>9.Conclusion</a:t>
            </a:r>
          </a:p>
          <a:p>
            <a:pPr>
              <a:lnSpc>
                <a:spcPct val="150000"/>
              </a:lnSpc>
            </a:pPr>
            <a:r>
              <a:rPr lang="en-US" sz="2200" dirty="0"/>
              <a:t>10.References</a:t>
            </a:r>
            <a:endParaRPr lang="en-IN" sz="2200" dirty="0"/>
          </a:p>
          <a:p>
            <a:endParaRPr lang="en-US" sz="11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Project Report</a:t>
            </a:r>
            <a:endParaRPr lang="en-IN" b="1"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17D8DC8D-F771-4392-B118-C220E83B2BDC}"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p:cNvSpPr>
            <a:spLocks noGrp="1"/>
          </p:cNvSpPr>
          <p:nvPr>
            <p:ph type="sldNum" sz="quarter" idx="12"/>
          </p:nvPr>
        </p:nvSpPr>
        <p:spPr/>
        <p:txBody>
          <a:bodyPr/>
          <a:lstStyle/>
          <a:p>
            <a:fld id="{ACB160E8-E870-46BA-8C3F-B490E99DB9E1}" type="slidenum">
              <a:rPr lang="en-US" smtClean="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4504" y="570960"/>
            <a:ext cx="10515600" cy="950108"/>
          </a:xfrm>
          <a:noFill/>
        </p:spPr>
        <p:style>
          <a:lnRef idx="3">
            <a:schemeClr val="lt1"/>
          </a:lnRef>
          <a:fillRef idx="1">
            <a:schemeClr val="accent4"/>
          </a:fillRef>
          <a:effectRef idx="1">
            <a:schemeClr val="accent4"/>
          </a:effectRef>
          <a:fontRef idx="minor">
            <a:schemeClr val="lt1"/>
          </a:fontRef>
        </p:style>
        <p:txBody>
          <a:bodyPr>
            <a:normAutofit/>
          </a:bodyPr>
          <a:lstStyle/>
          <a:p>
            <a:r>
              <a:rPr lang="en-US" b="1" dirty="0">
                <a:solidFill>
                  <a:schemeClr val="tx1">
                    <a:lumMod val="95000"/>
                    <a:lumOff val="5000"/>
                  </a:schemeClr>
                </a:solidFill>
              </a:rPr>
              <a:t>Conclusion</a:t>
            </a:r>
          </a:p>
        </p:txBody>
      </p:sp>
      <p:sp>
        <p:nvSpPr>
          <p:cNvPr id="4" name="Date Placeholder 3"/>
          <p:cNvSpPr>
            <a:spLocks noGrp="1"/>
          </p:cNvSpPr>
          <p:nvPr>
            <p:ph type="dt" sz="half" idx="10"/>
          </p:nvPr>
        </p:nvSpPr>
        <p:spPr/>
        <p:txBody>
          <a:bodyPr/>
          <a:lstStyle/>
          <a:p>
            <a:fld id="{17D8DC8D-F771-4392-B118-C220E83B2BDC}"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Management, Parandwadi</a:t>
            </a:r>
          </a:p>
        </p:txBody>
      </p:sp>
      <p:sp>
        <p:nvSpPr>
          <p:cNvPr id="6" name="Slide Number Placeholder 5"/>
          <p:cNvSpPr>
            <a:spLocks noGrp="1"/>
          </p:cNvSpPr>
          <p:nvPr>
            <p:ph type="sldNum" sz="quarter" idx="12"/>
          </p:nvPr>
        </p:nvSpPr>
        <p:spPr/>
        <p:txBody>
          <a:bodyPr/>
          <a:lstStyle/>
          <a:p>
            <a:fld id="{ACB160E8-E870-46BA-8C3F-B490E99DB9E1}" type="slidenum">
              <a:rPr lang="en-US" smtClean="0"/>
              <a:t>21</a:t>
            </a:fld>
            <a:endParaRPr lang="en-US"/>
          </a:p>
        </p:txBody>
      </p:sp>
      <p:sp>
        <p:nvSpPr>
          <p:cNvPr id="3" name="Rectangle 2"/>
          <p:cNvSpPr/>
          <p:nvPr/>
        </p:nvSpPr>
        <p:spPr>
          <a:xfrm>
            <a:off x="1426464" y="1819632"/>
            <a:ext cx="9631680" cy="3385542"/>
          </a:xfrm>
          <a:prstGeom prst="rect">
            <a:avLst/>
          </a:prstGeom>
        </p:spPr>
        <p:txBody>
          <a:bodyPr wrap="square">
            <a:spAutoFit/>
          </a:bodyPr>
          <a:lstStyle/>
          <a:p>
            <a:pPr algn="just">
              <a:lnSpc>
                <a:spcPct val="150000"/>
              </a:lnSpc>
              <a:spcBef>
                <a:spcPts val="1000"/>
              </a:spcBef>
            </a:pPr>
            <a:r>
              <a:rPr lang="en-US" spc="-1" dirty="0">
                <a:solidFill>
                  <a:srgbClr val="000000"/>
                </a:solidFill>
                <a:latin typeface="Times New Roman" panose="02020603050405020304" pitchFamily="18" charset="0"/>
                <a:cs typeface="Times New Roman" panose="02020603050405020304" pitchFamily="18" charset="0"/>
              </a:rPr>
              <a:t>In the mentioned project, we have put forward a video analysis model for suspicious activity detection. </a:t>
            </a:r>
          </a:p>
          <a:p>
            <a:pPr marL="285750" indent="-285750" algn="just">
              <a:lnSpc>
                <a:spcPct val="150000"/>
              </a:lnSpc>
              <a:spcBef>
                <a:spcPts val="1000"/>
              </a:spcBef>
              <a:buFont typeface="Arial" panose="020B0604020202020204" pitchFamily="34" charset="0"/>
              <a:buChar char="•"/>
            </a:pPr>
            <a:r>
              <a:rPr lang="en-US" spc="-1" dirty="0">
                <a:solidFill>
                  <a:srgbClr val="000000"/>
                </a:solidFill>
                <a:latin typeface="Times New Roman" panose="02020603050405020304" pitchFamily="18" charset="0"/>
                <a:cs typeface="Times New Roman" panose="02020603050405020304" pitchFamily="18" charset="0"/>
              </a:rPr>
              <a:t>This tool is designed to reduce the demanding task of manually sorting through hours of surveillance video sequentially to work out if suspicious activity has occurred .</a:t>
            </a:r>
          </a:p>
          <a:p>
            <a:pPr marL="285750" indent="-285750" algn="just">
              <a:lnSpc>
                <a:spcPct val="150000"/>
              </a:lnSpc>
              <a:spcBef>
                <a:spcPts val="1000"/>
              </a:spcBef>
              <a:buFont typeface="Arial" panose="020B0604020202020204" pitchFamily="34" charset="0"/>
              <a:buChar char="•"/>
            </a:pPr>
            <a:r>
              <a:rPr lang="en-US" spc="-1" dirty="0">
                <a:solidFill>
                  <a:srgbClr val="000000"/>
                </a:solidFill>
                <a:latin typeface="Times New Roman" panose="02020603050405020304" pitchFamily="18" charset="0"/>
                <a:cs typeface="Times New Roman" panose="02020603050405020304" pitchFamily="18" charset="0"/>
              </a:rPr>
              <a:t>This project could help the authorities of hospital surveillances  to detect suspicious activities like smoking cigarette or unauthorized entry in  patient's room. </a:t>
            </a:r>
          </a:p>
          <a:p>
            <a:pPr marL="285750" indent="-285750" algn="just">
              <a:lnSpc>
                <a:spcPct val="150000"/>
              </a:lnSpc>
              <a:spcBef>
                <a:spcPts val="1000"/>
              </a:spcBef>
              <a:buFont typeface="Arial" panose="020B0604020202020204" pitchFamily="34" charset="0"/>
              <a:buChar char="•"/>
            </a:pPr>
            <a:r>
              <a:rPr lang="en-US" spc="-1" dirty="0">
                <a:solidFill>
                  <a:srgbClr val="000000"/>
                </a:solidFill>
                <a:latin typeface="Times New Roman" panose="02020603050405020304" pitchFamily="18" charset="0"/>
                <a:cs typeface="Times New Roman" panose="02020603050405020304" pitchFamily="18" charset="0"/>
              </a:rPr>
              <a:t>Automation of such a task could be a huge savior of your time and may speed up the work of the authority’s </a:t>
            </a:r>
            <a:r>
              <a:rPr lang="en-US" spc="-1" dirty="0" err="1">
                <a:solidFill>
                  <a:srgbClr val="000000"/>
                </a:solidFill>
                <a:latin typeface="Times New Roman" panose="02020603050405020304" pitchFamily="18" charset="0"/>
                <a:cs typeface="Times New Roman" panose="02020603050405020304" pitchFamily="18" charset="0"/>
              </a:rPr>
              <a:t>manyfold</a:t>
            </a:r>
            <a:r>
              <a:rPr lang="en-US" spc="-1" dirty="0">
                <a:solidFill>
                  <a:srgbClr val="000000"/>
                </a:solidFill>
                <a:latin typeface="Times New Roman" panose="02020603050405020304" pitchFamily="18" charset="0"/>
                <a:cs typeface="Times New Roman" panose="02020603050405020304" pitchFamily="18" charset="0"/>
              </a:rPr>
              <a:t> .Thus , increasing the Security of the Hospital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7635"/>
            <a:ext cx="10515600" cy="950108"/>
          </a:xfrm>
          <a:noFill/>
        </p:spPr>
        <p:style>
          <a:lnRef idx="3">
            <a:schemeClr val="lt1"/>
          </a:lnRef>
          <a:fillRef idx="1">
            <a:schemeClr val="accent4"/>
          </a:fillRef>
          <a:effectRef idx="1">
            <a:schemeClr val="accent4"/>
          </a:effectRef>
          <a:fontRef idx="minor">
            <a:schemeClr val="lt1"/>
          </a:fontRef>
        </p:style>
        <p:txBody>
          <a:bodyPr>
            <a:normAutofit/>
          </a:bodyPr>
          <a:lstStyle/>
          <a:p>
            <a:r>
              <a:rPr lang="en-US" b="1" dirty="0">
                <a:solidFill>
                  <a:schemeClr val="tx1">
                    <a:lumMod val="95000"/>
                    <a:lumOff val="5000"/>
                  </a:schemeClr>
                </a:solidFill>
              </a:rPr>
              <a:t>References</a:t>
            </a:r>
          </a:p>
        </p:txBody>
      </p:sp>
      <p:sp>
        <p:nvSpPr>
          <p:cNvPr id="4" name="Date Placeholder 3"/>
          <p:cNvSpPr>
            <a:spLocks noGrp="1"/>
          </p:cNvSpPr>
          <p:nvPr>
            <p:ph type="dt" sz="half" idx="10"/>
          </p:nvPr>
        </p:nvSpPr>
        <p:spPr/>
        <p:txBody>
          <a:bodyPr/>
          <a:lstStyle/>
          <a:p>
            <a:fld id="{17D8DC8D-F771-4392-B118-C220E83B2BDC}" type="datetime1">
              <a:rPr lang="en-US" smtClean="0"/>
              <a:t>5/19/2023</a:t>
            </a:fld>
            <a:endParaRPr lang="en-US" dirty="0"/>
          </a:p>
        </p:txBody>
      </p:sp>
      <p:sp>
        <p:nvSpPr>
          <p:cNvPr id="5" name="Footer Placeholder 4"/>
          <p:cNvSpPr>
            <a:spLocks noGrp="1"/>
          </p:cNvSpPr>
          <p:nvPr>
            <p:ph type="ftr" sz="quarter" idx="11"/>
          </p:nvPr>
        </p:nvSpPr>
        <p:spPr/>
        <p:txBody>
          <a:bodyPr/>
          <a:lstStyle/>
          <a:p>
            <a:r>
              <a:rPr lang="en-US"/>
              <a:t>Indira College of Engineering Management, Parandwadi</a:t>
            </a:r>
          </a:p>
        </p:txBody>
      </p:sp>
      <p:sp>
        <p:nvSpPr>
          <p:cNvPr id="6" name="Slide Number Placeholder 5"/>
          <p:cNvSpPr>
            <a:spLocks noGrp="1"/>
          </p:cNvSpPr>
          <p:nvPr>
            <p:ph type="sldNum" sz="quarter" idx="12"/>
          </p:nvPr>
        </p:nvSpPr>
        <p:spPr/>
        <p:txBody>
          <a:bodyPr/>
          <a:lstStyle/>
          <a:p>
            <a:fld id="{ACB160E8-E870-46BA-8C3F-B490E99DB9E1}" type="slidenum">
              <a:rPr lang="en-US" smtClean="0"/>
              <a:t>22</a:t>
            </a:fld>
            <a:endParaRPr lang="en-US"/>
          </a:p>
        </p:txBody>
      </p:sp>
      <p:sp>
        <p:nvSpPr>
          <p:cNvPr id="8" name="Content Placeholder 2"/>
          <p:cNvSpPr>
            <a:spLocks noGrp="1"/>
          </p:cNvSpPr>
          <p:nvPr>
            <p:ph sz="quarter" idx="1"/>
          </p:nvPr>
        </p:nvSpPr>
        <p:spPr>
          <a:xfrm>
            <a:off x="655403" y="1051718"/>
            <a:ext cx="10881194" cy="4754563"/>
          </a:xfrm>
        </p:spPr>
        <p:txBody>
          <a:bodyPr>
            <a:no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[1]	S. </a:t>
            </a:r>
            <a:r>
              <a:rPr lang="en-US" sz="1800" dirty="0" err="1">
                <a:latin typeface="Times New Roman" panose="02020603050405020304" pitchFamily="18" charset="0"/>
                <a:cs typeface="Times New Roman" panose="02020603050405020304" pitchFamily="18" charset="0"/>
              </a:rPr>
              <a:t>Loganathan</a:t>
            </a:r>
            <a:r>
              <a:rPr lang="en-US" sz="1800" dirty="0">
                <a:latin typeface="Times New Roman" panose="02020603050405020304" pitchFamily="18" charset="0"/>
                <a:cs typeface="Times New Roman" panose="02020603050405020304" pitchFamily="18" charset="0"/>
              </a:rPr>
              <a:t>, G. </a:t>
            </a:r>
            <a:r>
              <a:rPr lang="en-US" sz="1800" dirty="0" err="1">
                <a:latin typeface="Times New Roman" panose="02020603050405020304" pitchFamily="18" charset="0"/>
                <a:cs typeface="Times New Roman" panose="02020603050405020304" pitchFamily="18" charset="0"/>
              </a:rPr>
              <a:t>Kariyawasam</a:t>
            </a:r>
            <a:r>
              <a:rPr lang="en-US" sz="1800" dirty="0">
                <a:latin typeface="Times New Roman" panose="02020603050405020304" pitchFamily="18" charset="0"/>
                <a:cs typeface="Times New Roman" panose="02020603050405020304" pitchFamily="18" charset="0"/>
              </a:rPr>
              <a:t> and P. </a:t>
            </a:r>
            <a:r>
              <a:rPr lang="en-US" sz="1800" dirty="0" err="1">
                <a:latin typeface="Times New Roman" panose="02020603050405020304" pitchFamily="18" charset="0"/>
                <a:cs typeface="Times New Roman" panose="02020603050405020304" pitchFamily="18" charset="0"/>
              </a:rPr>
              <a:t>Sumathipala</a:t>
            </a:r>
            <a:r>
              <a:rPr lang="en-US" sz="1800" dirty="0">
                <a:latin typeface="Times New Roman" panose="02020603050405020304" pitchFamily="18" charset="0"/>
                <a:cs typeface="Times New Roman" panose="02020603050405020304" pitchFamily="18" charset="0"/>
              </a:rPr>
              <a:t>, "Suspicious Activity Detection in 	Surveillance Footage," 2019 International Conference on Electrical and Computing 	Technologies and Applications (ICECTA), 2019</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[2]	</a:t>
            </a:r>
            <a:r>
              <a:rPr lang="en-US" sz="1800" dirty="0" err="1">
                <a:latin typeface="Times New Roman" panose="02020603050405020304" pitchFamily="18" charset="0"/>
                <a:cs typeface="Times New Roman" panose="02020603050405020304" pitchFamily="18" charset="0"/>
              </a:rPr>
              <a:t>Dimitropolus</a:t>
            </a:r>
            <a:r>
              <a:rPr lang="en-US" sz="1800" dirty="0">
                <a:latin typeface="Times New Roman" panose="02020603050405020304" pitchFamily="18" charset="0"/>
                <a:cs typeface="Times New Roman" panose="02020603050405020304" pitchFamily="18" charset="0"/>
              </a:rPr>
              <a:t> K, </a:t>
            </a:r>
            <a:r>
              <a:rPr lang="en-US" sz="1800" dirty="0" err="1">
                <a:latin typeface="Times New Roman" panose="02020603050405020304" pitchFamily="18" charset="0"/>
                <a:cs typeface="Times New Roman" panose="02020603050405020304" pitchFamily="18" charset="0"/>
              </a:rPr>
              <a:t>Barmpoutis</a:t>
            </a:r>
            <a:r>
              <a:rPr lang="en-US" sz="1800" dirty="0">
                <a:latin typeface="Times New Roman" panose="02020603050405020304" pitchFamily="18" charset="0"/>
                <a:cs typeface="Times New Roman" panose="02020603050405020304" pitchFamily="18" charset="0"/>
              </a:rPr>
              <a:t> P, </a:t>
            </a:r>
            <a:r>
              <a:rPr lang="en-US" sz="1800" dirty="0" err="1">
                <a:latin typeface="Times New Roman" panose="02020603050405020304" pitchFamily="18" charset="0"/>
                <a:cs typeface="Times New Roman" panose="02020603050405020304" pitchFamily="18" charset="0"/>
              </a:rPr>
              <a:t>Grammalidis</a:t>
            </a:r>
            <a:r>
              <a:rPr lang="en-US" sz="1800" dirty="0">
                <a:latin typeface="Times New Roman" panose="02020603050405020304" pitchFamily="18" charset="0"/>
                <a:cs typeface="Times New Roman" panose="02020603050405020304" pitchFamily="18" charset="0"/>
              </a:rPr>
              <a:t> N., “Trans Circuit System Video Techno- </a:t>
            </a:r>
            <a:r>
              <a:rPr lang="en-US" sz="1800" dirty="0" err="1">
                <a:latin typeface="Times New Roman" panose="02020603050405020304" pitchFamily="18" charset="0"/>
                <a:cs typeface="Times New Roman" panose="02020603050405020304" pitchFamily="18" charset="0"/>
              </a:rPr>
              <a:t>logy”Proposed</a:t>
            </a:r>
            <a:r>
              <a:rPr lang="en-US" sz="1800" dirty="0">
                <a:latin typeface="Times New Roman" panose="02020603050405020304" pitchFamily="18" charset="0"/>
                <a:cs typeface="Times New Roman" panose="02020603050405020304" pitchFamily="18" charset="0"/>
              </a:rPr>
              <a:t> a method for real time fire detection to model behavior of fire by using </a:t>
            </a:r>
            <a:r>
              <a:rPr lang="en-US" sz="1800" dirty="0" err="1">
                <a:latin typeface="Times New Roman" panose="02020603050405020304" pitchFamily="18" charset="0"/>
                <a:cs typeface="Times New Roman" panose="02020603050405020304" pitchFamily="18" charset="0"/>
              </a:rPr>
              <a:t>spatio</a:t>
            </a:r>
            <a:r>
              <a:rPr lang="en-US" sz="1800" dirty="0">
                <a:latin typeface="Times New Roman" panose="02020603050405020304" pitchFamily="18" charset="0"/>
                <a:cs typeface="Times New Roman" panose="02020603050405020304" pitchFamily="18" charset="0"/>
              </a:rPr>
              <a:t>-temporal features like color </a:t>
            </a:r>
            <a:r>
              <a:rPr lang="en-US" sz="1800" dirty="0" err="1">
                <a:latin typeface="Times New Roman" panose="02020603050405020304" pitchFamily="18" charset="0"/>
                <a:cs typeface="Times New Roman" panose="02020603050405020304" pitchFamily="18" charset="0"/>
              </a:rPr>
              <a:t>probability,spatiotemporal</a:t>
            </a:r>
            <a:r>
              <a:rPr lang="en-US" sz="1800" dirty="0">
                <a:latin typeface="Times New Roman" panose="02020603050405020304" pitchFamily="18" charset="0"/>
                <a:cs typeface="Times New Roman" panose="02020603050405020304" pitchFamily="18" charset="0"/>
              </a:rPr>
              <a:t> energy, pp. 28-40 July 2015</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[3]	</a:t>
            </a:r>
            <a:r>
              <a:rPr lang="en-US" sz="1800" dirty="0" err="1">
                <a:latin typeface="Times New Roman" panose="02020603050405020304" pitchFamily="18" charset="0"/>
                <a:cs typeface="Times New Roman" panose="02020603050405020304" pitchFamily="18" charset="0"/>
              </a:rPr>
              <a:t>Tripathi</a:t>
            </a:r>
            <a:r>
              <a:rPr lang="en-US" sz="1800" dirty="0">
                <a:latin typeface="Times New Roman" panose="02020603050405020304" pitchFamily="18" charset="0"/>
                <a:cs typeface="Times New Roman" panose="02020603050405020304" pitchFamily="18" charset="0"/>
              </a:rPr>
              <a:t> V, </a:t>
            </a:r>
            <a:r>
              <a:rPr lang="en-US" sz="1800" dirty="0" err="1">
                <a:latin typeface="Times New Roman" panose="02020603050405020304" pitchFamily="18" charset="0"/>
                <a:cs typeface="Times New Roman" panose="02020603050405020304" pitchFamily="18" charset="0"/>
              </a:rPr>
              <a:t>Gangodkar</a:t>
            </a:r>
            <a:r>
              <a:rPr lang="en-US" sz="1800" dirty="0">
                <a:latin typeface="Times New Roman" panose="02020603050405020304" pitchFamily="18" charset="0"/>
                <a:cs typeface="Times New Roman" panose="02020603050405020304" pitchFamily="18" charset="0"/>
              </a:rPr>
              <a:t> D, </a:t>
            </a:r>
            <a:r>
              <a:rPr lang="en-US" sz="1800" dirty="0" err="1">
                <a:latin typeface="Times New Roman" panose="02020603050405020304" pitchFamily="18" charset="0"/>
                <a:cs typeface="Times New Roman" panose="02020603050405020304" pitchFamily="18" charset="0"/>
              </a:rPr>
              <a:t>Latta</a:t>
            </a:r>
            <a:r>
              <a:rPr lang="en-US" sz="1800" dirty="0">
                <a:latin typeface="Times New Roman" panose="02020603050405020304" pitchFamily="18" charset="0"/>
                <a:cs typeface="Times New Roman" panose="02020603050405020304" pitchFamily="18" charset="0"/>
              </a:rPr>
              <a:t> V, Mittal A, “Robust abnormal event recognition via  motion and shape analysis at ATM </a:t>
            </a:r>
            <a:r>
              <a:rPr lang="en-US" sz="1800" dirty="0" err="1">
                <a:latin typeface="Times New Roman" panose="02020603050405020304" pitchFamily="18" charset="0"/>
                <a:cs typeface="Times New Roman" panose="02020603050405020304" pitchFamily="18" charset="0"/>
              </a:rPr>
              <a:t>installations”For</a:t>
            </a:r>
            <a:r>
              <a:rPr lang="en-US" sz="1800" dirty="0">
                <a:latin typeface="Times New Roman" panose="02020603050405020304" pitchFamily="18" charset="0"/>
                <a:cs typeface="Times New Roman" panose="02020603050405020304" pitchFamily="18" charset="0"/>
              </a:rPr>
              <a:t> reducing dimensions PCA was used and for classification SVM was used, pp. 20-34 June 2015</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[4]	</a:t>
            </a:r>
            <a:r>
              <a:rPr lang="en-US" sz="1800" dirty="0" err="1">
                <a:latin typeface="Times New Roman" panose="02020603050405020304" pitchFamily="18" charset="0"/>
                <a:cs typeface="Times New Roman" panose="02020603050405020304" pitchFamily="18" charset="0"/>
              </a:rPr>
              <a:t>Wiliem</a:t>
            </a:r>
            <a:r>
              <a:rPr lang="en-US" sz="1800" dirty="0">
                <a:latin typeface="Times New Roman" panose="02020603050405020304" pitchFamily="18" charset="0"/>
                <a:cs typeface="Times New Roman" panose="02020603050405020304" pitchFamily="18" charset="0"/>
              </a:rPr>
              <a:t> A, </a:t>
            </a:r>
            <a:r>
              <a:rPr lang="en-US" sz="1800" dirty="0" err="1">
                <a:latin typeface="Times New Roman" panose="02020603050405020304" pitchFamily="18" charset="0"/>
                <a:cs typeface="Times New Roman" panose="02020603050405020304" pitchFamily="18" charset="0"/>
              </a:rPr>
              <a:t>Madasu</a:t>
            </a:r>
            <a:r>
              <a:rPr lang="en-US" sz="1800" dirty="0">
                <a:latin typeface="Times New Roman" panose="02020603050405020304" pitchFamily="18" charset="0"/>
                <a:cs typeface="Times New Roman" panose="02020603050405020304" pitchFamily="18" charset="0"/>
              </a:rPr>
              <a:t> V, Boles W, </a:t>
            </a:r>
            <a:r>
              <a:rPr lang="en-US" sz="1800" dirty="0" err="1">
                <a:latin typeface="Times New Roman" panose="02020603050405020304" pitchFamily="18" charset="0"/>
                <a:cs typeface="Times New Roman" panose="02020603050405020304" pitchFamily="18" charset="0"/>
              </a:rPr>
              <a:t>Yarlagadda</a:t>
            </a:r>
            <a:r>
              <a:rPr lang="en-US" sz="1800" dirty="0">
                <a:latin typeface="Times New Roman" panose="02020603050405020304" pitchFamily="18" charset="0"/>
                <a:cs typeface="Times New Roman" panose="02020603050405020304" pitchFamily="18" charset="0"/>
              </a:rPr>
              <a:t> P, “Computer Vision and Image Understanding”, A suspicious </a:t>
            </a:r>
            <a:r>
              <a:rPr lang="en-US" sz="1800" dirty="0" err="1">
                <a:latin typeface="Times New Roman" panose="02020603050405020304" pitchFamily="18" charset="0"/>
                <a:cs typeface="Times New Roman" panose="02020603050405020304" pitchFamily="18" charset="0"/>
              </a:rPr>
              <a:t>behaviour</a:t>
            </a:r>
            <a:r>
              <a:rPr lang="en-US" sz="1800" dirty="0">
                <a:latin typeface="Times New Roman" panose="02020603050405020304" pitchFamily="18" charset="0"/>
                <a:cs typeface="Times New Roman" panose="02020603050405020304" pitchFamily="18" charset="0"/>
              </a:rPr>
              <a:t> detection using a context space model for smart surveillance systems, pp. 33-44 March 2012 </a:t>
            </a:r>
            <a:br>
              <a:rPr lang="en-US" sz="1800" dirty="0">
                <a:latin typeface="Times New Roman" panose="02020603050405020304" pitchFamily="18" charset="0"/>
                <a:cs typeface="Times New Roman" panose="02020603050405020304" pitchFamily="18" charset="0"/>
              </a:rPr>
            </a:br>
            <a:endParaRPr lang="en-US" sz="1800" spc="-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21793"/>
            <a:ext cx="10515600" cy="5483586"/>
          </a:xfrm>
        </p:spPr>
        <p:txBody>
          <a:bodyPr>
            <a:normAutofit/>
          </a:bodyPr>
          <a:lstStyle/>
          <a:p>
            <a:pPr algn="just">
              <a:lnSpc>
                <a:spcPct val="150000"/>
              </a:lnSpc>
            </a:pPr>
            <a:r>
              <a:rPr lang="en-US" sz="1800" dirty="0"/>
              <a:t>[</a:t>
            </a:r>
            <a:r>
              <a:rPr lang="en-US" sz="1800" dirty="0">
                <a:cs typeface="Times New Roman" panose="02020603050405020304" pitchFamily="18" charset="0"/>
              </a:rPr>
              <a:t>5]	Joy </a:t>
            </a:r>
            <a:r>
              <a:rPr lang="en-US" sz="1800" dirty="0" err="1">
                <a:cs typeface="Times New Roman" panose="02020603050405020304" pitchFamily="18" charset="0"/>
              </a:rPr>
              <a:t>Iong</a:t>
            </a:r>
            <a:r>
              <a:rPr lang="en-US" sz="1800" dirty="0">
                <a:cs typeface="Times New Roman" panose="02020603050405020304" pitchFamily="18" charset="0"/>
              </a:rPr>
              <a:t> </a:t>
            </a:r>
            <a:r>
              <a:rPr lang="en-US" sz="1800" dirty="0" err="1">
                <a:cs typeface="Times New Roman" panose="02020603050405020304" pitchFamily="18" charset="0"/>
              </a:rPr>
              <a:t>Zong</a:t>
            </a:r>
            <a:r>
              <a:rPr lang="en-US" sz="1800" dirty="0">
                <a:cs typeface="Times New Roman" panose="02020603050405020304" pitchFamily="18" charset="0"/>
              </a:rPr>
              <a:t> </a:t>
            </a:r>
            <a:r>
              <a:rPr lang="en-US" sz="1800" dirty="0" err="1">
                <a:cs typeface="Times New Roman" panose="02020603050405020304" pitchFamily="18" charset="0"/>
              </a:rPr>
              <a:t>Chen“Smart</a:t>
            </a:r>
            <a:r>
              <a:rPr lang="en-US" sz="1800" dirty="0">
                <a:cs typeface="Times New Roman" panose="02020603050405020304" pitchFamily="18" charset="0"/>
              </a:rPr>
              <a:t> Security System for Suspicious Activity Detection in Volatile Areas”, Smart Security, Suspicious Activity, Volatile Areas, Motion Sensors, Facial Identification, pp. 21-33 March 2020</a:t>
            </a:r>
          </a:p>
          <a:p>
            <a:pPr algn="just">
              <a:lnSpc>
                <a:spcPct val="150000"/>
              </a:lnSpc>
            </a:pPr>
            <a:r>
              <a:rPr lang="en-US" sz="1800" dirty="0">
                <a:cs typeface="Times New Roman" panose="02020603050405020304" pitchFamily="18" charset="0"/>
              </a:rPr>
              <a:t>[6]	Jie Yin, </a:t>
            </a:r>
            <a:r>
              <a:rPr lang="en-US" sz="1800" dirty="0" err="1">
                <a:cs typeface="Times New Roman" panose="02020603050405020304" pitchFamily="18" charset="0"/>
              </a:rPr>
              <a:t>Qiang</a:t>
            </a:r>
            <a:r>
              <a:rPr lang="en-US" sz="1800" dirty="0">
                <a:cs typeface="Times New Roman" panose="02020603050405020304" pitchFamily="18" charset="0"/>
              </a:rPr>
              <a:t> Yang, “Sensor-Based Abnormal Human-Activity Detection”, Activity recognition, outlier detection, sensor networks, data mining, pp. 31-42 May 2008</a:t>
            </a:r>
          </a:p>
          <a:p>
            <a:pPr algn="just">
              <a:lnSpc>
                <a:spcPct val="150000"/>
              </a:lnSpc>
            </a:pPr>
            <a:r>
              <a:rPr lang="en-US" sz="1800" dirty="0">
                <a:cs typeface="Times New Roman" panose="02020603050405020304" pitchFamily="18" charset="0"/>
              </a:rPr>
              <a:t>[7]	1P. </a:t>
            </a:r>
            <a:r>
              <a:rPr lang="en-US" sz="1800" dirty="0" err="1">
                <a:cs typeface="Times New Roman" panose="02020603050405020304" pitchFamily="18" charset="0"/>
              </a:rPr>
              <a:t>Rajasekhar</a:t>
            </a:r>
            <a:r>
              <a:rPr lang="en-US" sz="1800" dirty="0">
                <a:cs typeface="Times New Roman" panose="02020603050405020304" pitchFamily="18" charset="0"/>
              </a:rPr>
              <a:t> Reddy,2B. </a:t>
            </a:r>
            <a:r>
              <a:rPr lang="en-US" sz="1800" dirty="0" err="1">
                <a:cs typeface="Times New Roman" panose="02020603050405020304" pitchFamily="18" charset="0"/>
              </a:rPr>
              <a:t>Nirupa</a:t>
            </a:r>
            <a:r>
              <a:rPr lang="en-US" sz="1800" dirty="0">
                <a:cs typeface="Times New Roman" panose="02020603050405020304" pitchFamily="18" charset="0"/>
              </a:rPr>
              <a:t>, 3Preetham Kumar, 4S. </a:t>
            </a:r>
            <a:r>
              <a:rPr lang="en-US" sz="1800" dirty="0" err="1">
                <a:cs typeface="Times New Roman" panose="02020603050405020304" pitchFamily="18" charset="0"/>
              </a:rPr>
              <a:t>Vaishnavi</a:t>
            </a:r>
            <a:r>
              <a:rPr lang="en-US" sz="1800" dirty="0">
                <a:cs typeface="Times New Roman" panose="02020603050405020304" pitchFamily="18" charset="0"/>
              </a:rPr>
              <a:t>, “SUSPICIOUS ACTIVITIES DETECTION USING VIDEO ANALYSIS”, Security, automate, machine learning, deep learning, pp. 19-25 May 2021</a:t>
            </a:r>
          </a:p>
          <a:p>
            <a:pPr algn="just">
              <a:lnSpc>
                <a:spcPct val="150000"/>
              </a:lnSpc>
            </a:pPr>
            <a:r>
              <a:rPr lang="en-US" sz="1800" dirty="0">
                <a:cs typeface="Times New Roman" panose="02020603050405020304" pitchFamily="18" charset="0"/>
              </a:rPr>
              <a:t>[8]	Rajesh Kumar, “Suspicious human activity recognition: a review”, Abandoned object ·Theft detection ·Fall detection ·Accidents, pp. 23-34 May 2018</a:t>
            </a:r>
            <a:br>
              <a:rPr lang="en-US" sz="1800" dirty="0"/>
            </a:br>
            <a:endParaRPr lang="en-US" sz="1800" dirty="0">
              <a:cs typeface="Times New Roman" panose="02020603050405020304" pitchFamily="18" charset="0"/>
            </a:endParaRPr>
          </a:p>
          <a:p>
            <a:pPr marL="0" indent="0">
              <a:buNone/>
            </a:pPr>
            <a:endParaRPr lang="en-US" dirty="0"/>
          </a:p>
        </p:txBody>
      </p:sp>
      <p:sp>
        <p:nvSpPr>
          <p:cNvPr id="4" name="Date Placeholder 3"/>
          <p:cNvSpPr>
            <a:spLocks noGrp="1"/>
          </p:cNvSpPr>
          <p:nvPr>
            <p:ph type="dt" sz="half" idx="10"/>
          </p:nvPr>
        </p:nvSpPr>
        <p:spPr/>
        <p:txBody>
          <a:bodyPr/>
          <a:lstStyle/>
          <a:p>
            <a:fld id="{17D8DC8D-F771-4392-B118-C220E83B2BDC}"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p:cNvSpPr>
            <a:spLocks noGrp="1"/>
          </p:cNvSpPr>
          <p:nvPr>
            <p:ph type="sldNum" sz="quarter" idx="12"/>
          </p:nvPr>
        </p:nvSpPr>
        <p:spPr/>
        <p:txBody>
          <a:bodyPr/>
          <a:lstStyle/>
          <a:p>
            <a:fld id="{ACB160E8-E870-46BA-8C3F-B490E99DB9E1}" type="slidenum">
              <a:rPr lang="en-US" smtClean="0"/>
              <a:t>23</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Aim</a:t>
            </a:r>
          </a:p>
        </p:txBody>
      </p:sp>
      <p:sp>
        <p:nvSpPr>
          <p:cNvPr id="3" name="Content Placeholder 2"/>
          <p:cNvSpPr>
            <a:spLocks noGrp="1"/>
          </p:cNvSpPr>
          <p:nvPr>
            <p:ph idx="1"/>
          </p:nvPr>
        </p:nvSpPr>
        <p:spPr/>
        <p:txBody>
          <a:bodyPr>
            <a:normAutofit/>
          </a:bodyPr>
          <a:lstStyle/>
          <a:p>
            <a:r>
              <a:rPr lang="en-US" sz="2400" b="0" i="0" u="none" strike="noStrike" dirty="0">
                <a:solidFill>
                  <a:srgbClr val="000000"/>
                </a:solidFill>
                <a:effectLst/>
                <a:latin typeface="Times New Roman" panose="02020603050405020304" pitchFamily="18" charset="0"/>
              </a:rPr>
              <a:t>To Enhance Security in the hospital by detecting suspicious activities and also alert &amp; report authorized personnel about the same.</a:t>
            </a:r>
            <a:endParaRPr lang="en-IN" sz="2400" dirty="0"/>
          </a:p>
        </p:txBody>
      </p:sp>
      <p:sp>
        <p:nvSpPr>
          <p:cNvPr id="4" name="Date Placeholder 3"/>
          <p:cNvSpPr>
            <a:spLocks noGrp="1"/>
          </p:cNvSpPr>
          <p:nvPr>
            <p:ph type="dt" sz="half" idx="10"/>
          </p:nvPr>
        </p:nvSpPr>
        <p:spPr/>
        <p:txBody>
          <a:bodyPr/>
          <a:lstStyle/>
          <a:p>
            <a:fld id="{17D8DC8D-F771-4392-B118-C220E83B2BDC}"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p:cNvSpPr>
            <a:spLocks noGrp="1"/>
          </p:cNvSpPr>
          <p:nvPr>
            <p:ph type="sldNum" sz="quarter" idx="12"/>
          </p:nvPr>
        </p:nvSpPr>
        <p:spPr/>
        <p:txBody>
          <a:bodyPr/>
          <a:lstStyle/>
          <a:p>
            <a:fld id="{ACB160E8-E870-46BA-8C3F-B490E99DB9E1}"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7635"/>
            <a:ext cx="10515600" cy="950108"/>
          </a:xfrm>
          <a:noFill/>
        </p:spPr>
        <p:style>
          <a:lnRef idx="3">
            <a:schemeClr val="lt1"/>
          </a:lnRef>
          <a:fillRef idx="1">
            <a:schemeClr val="accent4"/>
          </a:fillRef>
          <a:effectRef idx="1">
            <a:schemeClr val="accent4"/>
          </a:effectRef>
          <a:fontRef idx="minor">
            <a:schemeClr val="lt1"/>
          </a:fontRef>
        </p:style>
        <p:txBody>
          <a:bodyPr/>
          <a:lstStyle/>
          <a:p>
            <a:r>
              <a:rPr lang="en-US" b="1" dirty="0">
                <a:solidFill>
                  <a:schemeClr val="tx1">
                    <a:lumMod val="95000"/>
                    <a:lumOff val="5000"/>
                  </a:schemeClr>
                </a:solidFill>
              </a:rPr>
              <a:t>Proposed System</a:t>
            </a:r>
          </a:p>
        </p:txBody>
      </p:sp>
      <p:sp>
        <p:nvSpPr>
          <p:cNvPr id="4" name="Date Placeholder 3"/>
          <p:cNvSpPr>
            <a:spLocks noGrp="1"/>
          </p:cNvSpPr>
          <p:nvPr>
            <p:ph type="dt" sz="half" idx="10"/>
          </p:nvPr>
        </p:nvSpPr>
        <p:spPr/>
        <p:txBody>
          <a:bodyPr/>
          <a:lstStyle/>
          <a:p>
            <a:fld id="{17D8DC8D-F771-4392-B118-C220E83B2BDC}"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Management, Parandwadi</a:t>
            </a:r>
          </a:p>
        </p:txBody>
      </p:sp>
      <p:sp>
        <p:nvSpPr>
          <p:cNvPr id="6" name="Slide Number Placeholder 5"/>
          <p:cNvSpPr>
            <a:spLocks noGrp="1"/>
          </p:cNvSpPr>
          <p:nvPr>
            <p:ph type="sldNum" sz="quarter" idx="12"/>
          </p:nvPr>
        </p:nvSpPr>
        <p:spPr/>
        <p:txBody>
          <a:bodyPr/>
          <a:lstStyle/>
          <a:p>
            <a:fld id="{ACB160E8-E870-46BA-8C3F-B490E99DB9E1}" type="slidenum">
              <a:rPr lang="en-US" smtClean="0"/>
              <a:t>4</a:t>
            </a:fld>
            <a:endParaRPr lang="en-US"/>
          </a:p>
        </p:txBody>
      </p:sp>
      <p:sp>
        <p:nvSpPr>
          <p:cNvPr id="7" name="Rectangle 6"/>
          <p:cNvSpPr/>
          <p:nvPr/>
        </p:nvSpPr>
        <p:spPr>
          <a:xfrm>
            <a:off x="3838576" y="5707118"/>
            <a:ext cx="4772024" cy="430887"/>
          </a:xfrm>
          <a:prstGeom prst="rect">
            <a:avLst/>
          </a:prstGeom>
        </p:spPr>
        <p:txBody>
          <a:bodyPr wrap="square">
            <a:spAutoFit/>
          </a:bodyPr>
          <a:lstStyle/>
          <a:p>
            <a:r>
              <a:rPr lang="en-US" sz="2200" dirty="0">
                <a:solidFill>
                  <a:srgbClr val="000000"/>
                </a:solidFill>
                <a:latin typeface="Times New Roman" panose="02020603050405020304" pitchFamily="18" charset="0"/>
              </a:rPr>
              <a:t>Fig. 1 : flow of activity recognition </a:t>
            </a:r>
            <a:endParaRPr lang="en-US" sz="2200" spc="-1" dirty="0">
              <a:solidFill>
                <a:srgbClr val="000000"/>
              </a:solidFill>
            </a:endParaRPr>
          </a:p>
        </p:txBody>
      </p:sp>
      <p:pic>
        <p:nvPicPr>
          <p:cNvPr id="10" name="Picture 9" descr="Diagram&#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8575" y="1425677"/>
            <a:ext cx="4514850" cy="41295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8138"/>
            <a:ext cx="10515600" cy="950108"/>
          </a:xfrm>
          <a:noFill/>
        </p:spPr>
        <p:style>
          <a:lnRef idx="3">
            <a:schemeClr val="lt1"/>
          </a:lnRef>
          <a:fillRef idx="1">
            <a:schemeClr val="accent4"/>
          </a:fillRef>
          <a:effectRef idx="1">
            <a:schemeClr val="accent4"/>
          </a:effectRef>
          <a:fontRef idx="minor">
            <a:schemeClr val="lt1"/>
          </a:fontRef>
        </p:style>
        <p:txBody>
          <a:bodyPr>
            <a:normAutofit/>
          </a:bodyPr>
          <a:lstStyle/>
          <a:p>
            <a:r>
              <a:rPr lang="en-US" b="1" dirty="0">
                <a:solidFill>
                  <a:schemeClr val="tx1">
                    <a:lumMod val="95000"/>
                    <a:lumOff val="5000"/>
                  </a:schemeClr>
                </a:solidFill>
              </a:rPr>
              <a:t>Implementation Execution</a:t>
            </a:r>
          </a:p>
        </p:txBody>
      </p:sp>
      <p:sp>
        <p:nvSpPr>
          <p:cNvPr id="4" name="Date Placeholder 3"/>
          <p:cNvSpPr>
            <a:spLocks noGrp="1"/>
          </p:cNvSpPr>
          <p:nvPr>
            <p:ph type="dt" sz="half" idx="10"/>
          </p:nvPr>
        </p:nvSpPr>
        <p:spPr/>
        <p:txBody>
          <a:bodyPr/>
          <a:lstStyle/>
          <a:p>
            <a:fld id="{17D8DC8D-F771-4392-B118-C220E83B2BDC}"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Management, Parandwadi</a:t>
            </a:r>
          </a:p>
        </p:txBody>
      </p:sp>
      <p:sp>
        <p:nvSpPr>
          <p:cNvPr id="6" name="Slide Number Placeholder 5"/>
          <p:cNvSpPr>
            <a:spLocks noGrp="1"/>
          </p:cNvSpPr>
          <p:nvPr>
            <p:ph type="sldNum" sz="quarter" idx="12"/>
          </p:nvPr>
        </p:nvSpPr>
        <p:spPr/>
        <p:txBody>
          <a:bodyPr/>
          <a:lstStyle/>
          <a:p>
            <a:fld id="{ACB160E8-E870-46BA-8C3F-B490E99DB9E1}" type="slidenum">
              <a:rPr lang="en-US" smtClean="0"/>
              <a:t>5</a:t>
            </a:fld>
            <a:endParaRPr lang="en-US"/>
          </a:p>
        </p:txBody>
      </p:sp>
      <p:sp>
        <p:nvSpPr>
          <p:cNvPr id="3" name="TextBox 2"/>
          <p:cNvSpPr txBox="1"/>
          <p:nvPr/>
        </p:nvSpPr>
        <p:spPr>
          <a:xfrm>
            <a:off x="2349910" y="1266118"/>
            <a:ext cx="6843252" cy="369332"/>
          </a:xfrm>
          <a:prstGeom prst="rect">
            <a:avLst/>
          </a:prstGeom>
          <a:noFill/>
        </p:spPr>
        <p:txBody>
          <a:bodyPr wrap="square" rtlCol="0">
            <a:spAutoFit/>
          </a:bodyPr>
          <a:lstStyle/>
          <a:p>
            <a:pPr algn="ctr"/>
            <a:r>
              <a:rPr lang="en-IN" b="1" dirty="0"/>
              <a:t>Img 1 : User Registration page</a:t>
            </a:r>
          </a:p>
        </p:txBody>
      </p:sp>
      <p:pic>
        <p:nvPicPr>
          <p:cNvPr id="1951396978" name="Picture 1" descr="A screenshot of a computer&#10;&#10;Description automatically generated"/>
          <p:cNvPicPr>
            <a:picLocks noChangeAspect="1"/>
          </p:cNvPicPr>
          <p:nvPr/>
        </p:nvPicPr>
        <p:blipFill>
          <a:blip r:embed="rId2"/>
          <a:stretch>
            <a:fillRect/>
          </a:stretch>
        </p:blipFill>
        <p:spPr>
          <a:xfrm>
            <a:off x="2066290" y="1828800"/>
            <a:ext cx="7722235" cy="43440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D8DC8D-F771-4392-B118-C220E83B2BDC}"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Management, Parandwadi</a:t>
            </a:r>
          </a:p>
        </p:txBody>
      </p:sp>
      <p:sp>
        <p:nvSpPr>
          <p:cNvPr id="6" name="Slide Number Placeholder 5"/>
          <p:cNvSpPr>
            <a:spLocks noGrp="1"/>
          </p:cNvSpPr>
          <p:nvPr>
            <p:ph type="sldNum" sz="quarter" idx="12"/>
          </p:nvPr>
        </p:nvSpPr>
        <p:spPr/>
        <p:txBody>
          <a:bodyPr/>
          <a:lstStyle/>
          <a:p>
            <a:fld id="{ACB160E8-E870-46BA-8C3F-B490E99DB9E1}" type="slidenum">
              <a:rPr lang="en-US" smtClean="0"/>
              <a:t>6</a:t>
            </a:fld>
            <a:endParaRPr lang="en-US"/>
          </a:p>
        </p:txBody>
      </p:sp>
      <p:pic>
        <p:nvPicPr>
          <p:cNvPr id="1951396978" name="Picture 1"/>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860101" y="1257121"/>
            <a:ext cx="7722235" cy="4343757"/>
          </a:xfrm>
          <a:prstGeom prst="rect">
            <a:avLst/>
          </a:prstGeom>
        </p:spPr>
      </p:pic>
    </p:spTree>
    <p:extLst>
      <p:ext uri="{BB962C8B-B14F-4D97-AF65-F5344CB8AC3E}">
        <p14:creationId xmlns:p14="http://schemas.microsoft.com/office/powerpoint/2010/main" val="2947828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D8DC8D-F771-4392-B118-C220E83B2BDC}"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p:cNvSpPr>
            <a:spLocks noGrp="1"/>
          </p:cNvSpPr>
          <p:nvPr>
            <p:ph type="sldNum" sz="quarter" idx="12"/>
          </p:nvPr>
        </p:nvSpPr>
        <p:spPr/>
        <p:txBody>
          <a:bodyPr/>
          <a:lstStyle/>
          <a:p>
            <a:fld id="{ACB160E8-E870-46BA-8C3F-B490E99DB9E1}" type="slidenum">
              <a:rPr lang="en-US" smtClean="0"/>
              <a:t>7</a:t>
            </a:fld>
            <a:endParaRPr lang="en-US"/>
          </a:p>
        </p:txBody>
      </p:sp>
      <p:pic>
        <p:nvPicPr>
          <p:cNvPr id="936644392" name="Picture 1" descr="A screenshot of a computer&#10;&#10;Description automatically generated"/>
          <p:cNvPicPr>
            <a:picLocks noGrp="1" noChangeAspect="1"/>
          </p:cNvPicPr>
          <p:nvPr>
            <p:ph idx="1"/>
          </p:nvPr>
        </p:nvPicPr>
        <p:blipFill>
          <a:blip r:embed="rId2"/>
          <a:stretch>
            <a:fillRect/>
          </a:stretch>
        </p:blipFill>
        <p:spPr>
          <a:xfrm>
            <a:off x="1576705" y="697230"/>
            <a:ext cx="9070975" cy="54082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D8DC8D-F771-4392-B118-C220E83B2BDC}"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p:cNvSpPr>
            <a:spLocks noGrp="1"/>
          </p:cNvSpPr>
          <p:nvPr>
            <p:ph type="sldNum" sz="quarter" idx="12"/>
          </p:nvPr>
        </p:nvSpPr>
        <p:spPr/>
        <p:txBody>
          <a:bodyPr/>
          <a:lstStyle/>
          <a:p>
            <a:fld id="{ACB160E8-E870-46BA-8C3F-B490E99DB9E1}" type="slidenum">
              <a:rPr lang="en-US" smtClean="0"/>
              <a:t>8</a:t>
            </a:fld>
            <a:endParaRPr lang="en-US"/>
          </a:p>
        </p:txBody>
      </p:sp>
      <p:sp>
        <p:nvSpPr>
          <p:cNvPr id="2" name="TextBox 1"/>
          <p:cNvSpPr txBox="1"/>
          <p:nvPr/>
        </p:nvSpPr>
        <p:spPr>
          <a:xfrm>
            <a:off x="1848465" y="762307"/>
            <a:ext cx="6843252" cy="369332"/>
          </a:xfrm>
          <a:prstGeom prst="rect">
            <a:avLst/>
          </a:prstGeom>
          <a:noFill/>
        </p:spPr>
        <p:txBody>
          <a:bodyPr wrap="square" rtlCol="0">
            <a:spAutoFit/>
          </a:bodyPr>
          <a:lstStyle/>
          <a:p>
            <a:pPr algn="ctr"/>
            <a:r>
              <a:rPr lang="en-IN" b="1" dirty="0"/>
              <a:t>Img 2.A : User Login page</a:t>
            </a:r>
          </a:p>
        </p:txBody>
      </p:sp>
      <p:pic>
        <p:nvPicPr>
          <p:cNvPr id="1366492038" name="Picture 1"/>
          <p:cNvPicPr>
            <a:picLocks noChangeAspect="1"/>
          </p:cNvPicPr>
          <p:nvPr/>
        </p:nvPicPr>
        <p:blipFill>
          <a:blip r:embed="rId2"/>
          <a:stretch>
            <a:fillRect/>
          </a:stretch>
        </p:blipFill>
        <p:spPr>
          <a:xfrm>
            <a:off x="1744345" y="1342390"/>
            <a:ext cx="8524875" cy="49168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D8DC8D-F771-4392-B118-C220E83B2BDC}" type="datetime1">
              <a:rPr lang="en-US" smtClean="0"/>
              <a:t>5/19/2023</a:t>
            </a:fld>
            <a:endParaRPr lang="en-US"/>
          </a:p>
        </p:txBody>
      </p:sp>
      <p:sp>
        <p:nvSpPr>
          <p:cNvPr id="5" name="Footer Placeholder 4"/>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p:cNvSpPr>
            <a:spLocks noGrp="1"/>
          </p:cNvSpPr>
          <p:nvPr>
            <p:ph type="sldNum" sz="quarter" idx="12"/>
          </p:nvPr>
        </p:nvSpPr>
        <p:spPr/>
        <p:txBody>
          <a:bodyPr/>
          <a:lstStyle/>
          <a:p>
            <a:fld id="{ACB160E8-E870-46BA-8C3F-B490E99DB9E1}" type="slidenum">
              <a:rPr lang="en-US" smtClean="0"/>
              <a:t>9</a:t>
            </a:fld>
            <a:endParaRPr lang="en-US"/>
          </a:p>
        </p:txBody>
      </p:sp>
      <p:pic>
        <p:nvPicPr>
          <p:cNvPr id="1940429042" name="Picture 1" descr="A screenshot of a computer&#10;&#10;Description automatically generated with medium confidence"/>
          <p:cNvPicPr>
            <a:picLocks noGrp="1" noChangeAspect="1"/>
          </p:cNvPicPr>
          <p:nvPr>
            <p:ph idx="1"/>
          </p:nvPr>
        </p:nvPicPr>
        <p:blipFill>
          <a:blip r:embed="rId2"/>
          <a:stretch>
            <a:fillRect/>
          </a:stretch>
        </p:blipFill>
        <p:spPr>
          <a:xfrm>
            <a:off x="1866900" y="1240790"/>
            <a:ext cx="8647430" cy="48647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CEM">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1101</Words>
  <Application>Microsoft Office PowerPoint</Application>
  <PresentationFormat>Widescreen</PresentationFormat>
  <Paragraphs>135</Paragraphs>
  <Slides>23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Times New Roman</vt:lpstr>
      <vt:lpstr>Office Theme</vt:lpstr>
      <vt:lpstr>Suspicious Activity Detection in Hospital</vt:lpstr>
      <vt:lpstr>Agenda</vt:lpstr>
      <vt:lpstr>Aim</vt:lpstr>
      <vt:lpstr>Proposed System</vt:lpstr>
      <vt:lpstr>Implementation Execution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 Evaluation</vt:lpstr>
      <vt:lpstr>Comparison with existing</vt:lpstr>
      <vt:lpstr>PowerPoint Presentation</vt:lpstr>
      <vt:lpstr>Validation and Testing</vt:lpstr>
      <vt:lpstr>Publication Status</vt:lpstr>
      <vt:lpstr>Project Report</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staff</dc:creator>
  <cp:lastModifiedBy>Mayur Kharmate</cp:lastModifiedBy>
  <cp:revision>216</cp:revision>
  <cp:lastPrinted>2023-05-18T16:56:19Z</cp:lastPrinted>
  <dcterms:created xsi:type="dcterms:W3CDTF">2023-05-18T16:56:19Z</dcterms:created>
  <dcterms:modified xsi:type="dcterms:W3CDTF">2023-05-19T01:51:20Z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0x0101001336ED0A6AABD1418D96B475C1E041AA</vt:lpwstr>
  </property>
  <property fmtid="{D5CDD505-2E9C-101B-9397-08002B2CF9AE}" pid="3" name="KSOProductBuildVer">
    <vt:lpwstr>1033-4.9.0.7859</vt:lpwstr>
  </property>
</Properties>
</file>